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4480" r:id="rId1"/>
  </p:sldMasterIdLst>
  <p:notesMasterIdLst>
    <p:notesMasterId r:id="rId18"/>
  </p:notesMasterIdLst>
  <p:handoutMasterIdLst>
    <p:handoutMasterId r:id="rId19"/>
  </p:handoutMasterIdLst>
  <p:sldIdLst>
    <p:sldId id="424" r:id="rId2"/>
    <p:sldId id="464" r:id="rId3"/>
    <p:sldId id="471" r:id="rId4"/>
    <p:sldId id="472" r:id="rId5"/>
    <p:sldId id="473" r:id="rId6"/>
    <p:sldId id="439" r:id="rId7"/>
    <p:sldId id="463" r:id="rId8"/>
    <p:sldId id="474" r:id="rId9"/>
    <p:sldId id="465" r:id="rId10"/>
    <p:sldId id="466" r:id="rId11"/>
    <p:sldId id="480" r:id="rId12"/>
    <p:sldId id="481" r:id="rId13"/>
    <p:sldId id="482" r:id="rId14"/>
    <p:sldId id="468" r:id="rId15"/>
    <p:sldId id="483" r:id="rId16"/>
    <p:sldId id="457" r:id="rId17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">
          <p15:clr>
            <a:srgbClr val="A4A3A4"/>
          </p15:clr>
        </p15:guide>
        <p15:guide id="2" pos="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66" userDrawn="1">
          <p15:clr>
            <a:srgbClr val="A4A3A4"/>
          </p15:clr>
        </p15:guide>
        <p15:guide id="2" pos="4105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" initials="J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6600"/>
    <a:srgbClr val="CC3300"/>
    <a:srgbClr val="1195D3"/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5170" autoAdjust="0"/>
  </p:normalViewPr>
  <p:slideViewPr>
    <p:cSldViewPr snapToGrid="0">
      <p:cViewPr varScale="1">
        <p:scale>
          <a:sx n="128" d="100"/>
          <a:sy n="128" d="100"/>
        </p:scale>
        <p:origin x="1680" y="176"/>
      </p:cViewPr>
      <p:guideLst>
        <p:guide orient="horz" pos="238"/>
        <p:guide pos="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392"/>
    </p:cViewPr>
  </p:sorterViewPr>
  <p:notesViewPr>
    <p:cSldViewPr snapToGrid="0">
      <p:cViewPr varScale="1">
        <p:scale>
          <a:sx n="78" d="100"/>
          <a:sy n="78" d="100"/>
        </p:scale>
        <p:origin x="4008" y="114"/>
      </p:cViewPr>
      <p:guideLst>
        <p:guide orient="horz" pos="166"/>
        <p:guide pos="410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598474" y="201549"/>
            <a:ext cx="2888432" cy="496728"/>
          </a:xfrm>
          <a:prstGeom prst="rect">
            <a:avLst/>
          </a:prstGeom>
        </p:spPr>
        <p:txBody>
          <a:bodyPr vert="horz" wrap="square" lIns="90717" tIns="45359" rIns="90717" bIns="453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70503AAE-9991-4093-8A56-BDB07588D601}" type="datetimeFigureOut">
              <a:rPr lang="en-US" altLang="en-US"/>
              <a:pPr/>
              <a:t>5/20/2019</a:t>
            </a:fld>
            <a:endParaRPr lang="en-GB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0931" y="9258514"/>
            <a:ext cx="2889990" cy="495142"/>
          </a:xfrm>
          <a:prstGeom prst="rect">
            <a:avLst/>
          </a:prstGeom>
        </p:spPr>
        <p:txBody>
          <a:bodyPr vert="horz" wrap="square" lIns="90717" tIns="45359" rIns="90717" bIns="4535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BFB6D89E-442E-4DF8-B4BF-B65B7A7436A6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5364" name="Picture 7" descr="Kingston_University_Business_School_Main_RGB_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80" y="269789"/>
            <a:ext cx="560558" cy="62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1172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09028" y="201549"/>
            <a:ext cx="2888433" cy="496728"/>
          </a:xfrm>
          <a:prstGeom prst="rect">
            <a:avLst/>
          </a:prstGeom>
        </p:spPr>
        <p:txBody>
          <a:bodyPr vert="horz" wrap="square" lIns="90717" tIns="45359" rIns="90717" bIns="4535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5B8C2BDB-4861-4318-8CBA-66B3B6A2F196}" type="datetimeFigureOut">
              <a:rPr lang="en-US" altLang="en-US"/>
              <a:pPr/>
              <a:t>5/20/2019</a:t>
            </a:fld>
            <a:endParaRPr lang="en-GB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915988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17" tIns="45359" rIns="90717" bIns="45359" rtlCol="0" anchor="ctr"/>
          <a:lstStyle/>
          <a:p>
            <a:pPr lv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37056" y="9288668"/>
            <a:ext cx="2888433" cy="496728"/>
          </a:xfrm>
          <a:prstGeom prst="rect">
            <a:avLst/>
          </a:prstGeom>
        </p:spPr>
        <p:txBody>
          <a:bodyPr vert="horz" wrap="square" lIns="90717" tIns="45359" rIns="90717" bIns="4535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6B77BA7-C127-4D01-A079-28C614F9BAD0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66442" y="5010136"/>
            <a:ext cx="5336205" cy="4172203"/>
          </a:xfrm>
          <a:prstGeom prst="rect">
            <a:avLst/>
          </a:prstGeom>
        </p:spPr>
        <p:txBody>
          <a:bodyPr vert="horz" lIns="90717" tIns="45359" rIns="90717" bIns="4535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701233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77BA7-C127-4D01-A079-28C614F9BAD0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7922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10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028539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defTabSz="907085">
              <a:defRPr/>
            </a:pPr>
            <a:endParaRPr lang="en-GB" dirty="0"/>
          </a:p>
          <a:p>
            <a:pPr defTabSz="907085">
              <a:defRPr/>
            </a:pPr>
            <a:endParaRPr lang="en-GB" dirty="0"/>
          </a:p>
          <a:p>
            <a:pPr defTabSz="907085">
              <a:defRPr/>
            </a:pPr>
            <a:r>
              <a:rPr lang="en-GB" dirty="0"/>
              <a:t>Deny (vs acknowledge) response from </a:t>
            </a:r>
            <a:r>
              <a:rPr lang="en-GB" dirty="0" err="1"/>
              <a:t>Unicef</a:t>
            </a:r>
            <a:r>
              <a:rPr lang="en-GB" dirty="0"/>
              <a:t> results in lower Attitudes toward IKEA if </a:t>
            </a:r>
            <a:r>
              <a:rPr lang="en-GB" dirty="0" err="1"/>
              <a:t>NeWOM</a:t>
            </a:r>
            <a:r>
              <a:rPr lang="en-GB" dirty="0"/>
              <a:t> is high, but there are no differences in perceptions between the two response types when </a:t>
            </a:r>
            <a:r>
              <a:rPr lang="en-GB" dirty="0" err="1"/>
              <a:t>NeWOM</a:t>
            </a:r>
            <a:r>
              <a:rPr lang="en-GB" dirty="0"/>
              <a:t> is low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dirty="0">
                <a:ea typeface="ＭＳ Ｐゴシック" pitchFamily="34" charset="-128"/>
              </a:rPr>
              <a:t>Study 1: no moderated mediation effect</a:t>
            </a:r>
          </a:p>
          <a:p>
            <a:r>
              <a:rPr lang="en-US" altLang="en-US" dirty="0">
                <a:ea typeface="ＭＳ Ｐゴシック" pitchFamily="34" charset="-128"/>
              </a:rPr>
              <a:t>Hypothesizing the effect of </a:t>
            </a:r>
            <a:r>
              <a:rPr lang="en-US" altLang="en-US" dirty="0" err="1">
                <a:ea typeface="ＭＳ Ｐゴシック" pitchFamily="34" charset="-128"/>
              </a:rPr>
              <a:t>NeWOM</a:t>
            </a:r>
            <a:r>
              <a:rPr lang="en-US" altLang="en-US" dirty="0">
                <a:ea typeface="ＭＳ Ｐゴシック" pitchFamily="34" charset="-128"/>
              </a:rPr>
              <a:t> x NFP response to affect attitude toward the NFP and the alliance only (not the FP)</a:t>
            </a:r>
          </a:p>
          <a:p>
            <a:endParaRPr lang="en-US" altLang="en-US" dirty="0">
              <a:ea typeface="ＭＳ Ｐゴシック" pitchFamily="34" charset="-128"/>
            </a:endParaRPr>
          </a:p>
          <a:p>
            <a:r>
              <a:rPr lang="en-US" altLang="en-US" b="1" dirty="0"/>
              <a:t>AS PER DESCRIPTIVES (we find in the above that the FP is NOT affected by </a:t>
            </a:r>
            <a:r>
              <a:rPr lang="en-US" altLang="en-US" b="1" dirty="0" err="1"/>
              <a:t>NeWOM</a:t>
            </a:r>
            <a:r>
              <a:rPr lang="en-US" altLang="en-US" b="1" dirty="0"/>
              <a:t> and only marginally by the FP acknowledgement, the NFP and the alliance are negatively affected by </a:t>
            </a:r>
            <a:r>
              <a:rPr lang="en-US" altLang="en-US" b="1" dirty="0" err="1"/>
              <a:t>NeWOM</a:t>
            </a:r>
            <a:r>
              <a:rPr lang="en-US" altLang="en-US" b="1" dirty="0"/>
              <a:t> instead.  </a:t>
            </a:r>
            <a:r>
              <a:rPr lang="en-US" altLang="en-US" b="1" dirty="0" err="1"/>
              <a:t>NeWOM</a:t>
            </a:r>
            <a:r>
              <a:rPr lang="en-US" altLang="en-US" b="1" dirty="0"/>
              <a:t> affects the NFP attitudes and the CBA attitudes negatively, which in turn affect willingness to donate and  to purchase)</a:t>
            </a:r>
          </a:p>
          <a:p>
            <a:endParaRPr lang="en-US" altLang="en-US" b="1" dirty="0"/>
          </a:p>
          <a:p>
            <a:r>
              <a:rPr lang="en-US" altLang="en-US" dirty="0"/>
              <a:t>In deny response, attitudes toward </a:t>
            </a:r>
            <a:r>
              <a:rPr lang="en-US" altLang="en-US" dirty="0" err="1"/>
              <a:t>Unicef</a:t>
            </a:r>
            <a:r>
              <a:rPr lang="en-US" altLang="en-US" dirty="0"/>
              <a:t> are sig. lower when </a:t>
            </a:r>
            <a:r>
              <a:rPr lang="en-US" altLang="en-US" dirty="0" err="1"/>
              <a:t>NeWOM</a:t>
            </a:r>
            <a:r>
              <a:rPr lang="en-US" altLang="en-US" dirty="0"/>
              <a:t> is high vs low (</a:t>
            </a:r>
            <a:r>
              <a:rPr lang="en-US" altLang="en-US" dirty="0" err="1"/>
              <a:t>Mhigh</a:t>
            </a:r>
            <a:r>
              <a:rPr lang="en-US" altLang="en-US" dirty="0"/>
              <a:t>=4.29 vs </a:t>
            </a:r>
            <a:r>
              <a:rPr lang="en-US" altLang="en-US" dirty="0" err="1"/>
              <a:t>Mlow</a:t>
            </a:r>
            <a:r>
              <a:rPr lang="en-US" altLang="en-US" dirty="0"/>
              <a:t>=5.0)</a:t>
            </a:r>
          </a:p>
          <a:p>
            <a:r>
              <a:rPr lang="en-US" altLang="en-US" dirty="0"/>
              <a:t>In acknowledge response, attitudes toward </a:t>
            </a:r>
            <a:r>
              <a:rPr lang="en-US" altLang="en-US" dirty="0" err="1"/>
              <a:t>Unicef</a:t>
            </a:r>
            <a:r>
              <a:rPr lang="en-US" altLang="en-US" dirty="0"/>
              <a:t> are sig. lower when </a:t>
            </a:r>
            <a:r>
              <a:rPr lang="en-US" altLang="en-US" dirty="0" err="1"/>
              <a:t>NeWOM</a:t>
            </a:r>
            <a:r>
              <a:rPr lang="en-US" altLang="en-US" dirty="0"/>
              <a:t> is high vs low (</a:t>
            </a:r>
            <a:r>
              <a:rPr lang="en-US" altLang="en-US" dirty="0" err="1"/>
              <a:t>Mhigh</a:t>
            </a:r>
            <a:r>
              <a:rPr lang="en-US" altLang="en-US" dirty="0"/>
              <a:t>=4.26 vs. </a:t>
            </a:r>
            <a:r>
              <a:rPr lang="en-US" altLang="en-US" dirty="0" err="1"/>
              <a:t>Mlow</a:t>
            </a:r>
            <a:r>
              <a:rPr lang="en-US" altLang="en-US" dirty="0"/>
              <a:t>=4.95) and likewise, CBA are sig. lower when </a:t>
            </a:r>
            <a:r>
              <a:rPr lang="en-US" altLang="en-US" dirty="0" err="1"/>
              <a:t>NeWOM</a:t>
            </a:r>
            <a:r>
              <a:rPr lang="en-US" altLang="en-US" dirty="0"/>
              <a:t> is high vs low (</a:t>
            </a:r>
            <a:r>
              <a:rPr lang="en-US" altLang="en-US" dirty="0" err="1"/>
              <a:t>Mhigh</a:t>
            </a:r>
            <a:r>
              <a:rPr lang="en-US" altLang="en-US" dirty="0"/>
              <a:t>=4.59 vs </a:t>
            </a:r>
            <a:r>
              <a:rPr lang="en-US" altLang="en-US" dirty="0" err="1"/>
              <a:t>Mlow</a:t>
            </a:r>
            <a:r>
              <a:rPr lang="en-US" altLang="en-US" dirty="0"/>
              <a:t>=5.08) – one tailed t-test results. Donation intentions are also sig. lower when </a:t>
            </a:r>
            <a:r>
              <a:rPr lang="en-US" altLang="en-US" dirty="0" err="1"/>
              <a:t>NeWOM</a:t>
            </a:r>
            <a:r>
              <a:rPr lang="en-US" altLang="en-US" dirty="0"/>
              <a:t> is high vs low (</a:t>
            </a:r>
            <a:r>
              <a:rPr lang="en-US" altLang="en-US" dirty="0" err="1"/>
              <a:t>Mhigh</a:t>
            </a:r>
            <a:r>
              <a:rPr lang="en-US" altLang="en-US" dirty="0"/>
              <a:t>=3.5 vs. </a:t>
            </a:r>
            <a:r>
              <a:rPr lang="en-US" altLang="en-US" dirty="0" err="1"/>
              <a:t>Mlow</a:t>
            </a:r>
            <a:r>
              <a:rPr lang="en-US" altLang="en-US" dirty="0"/>
              <a:t>=4.18)  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11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93898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itchFamily="34" charset="-128"/>
              </a:rPr>
              <a:t>Study 1: no moderated mediation effect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510504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GB" dirty="0"/>
              <a:t>Maintain (vs Revoke) response from IKEA results in higher attitudes toward IKEA and the alliance when </a:t>
            </a:r>
            <a:r>
              <a:rPr lang="en-GB" dirty="0" err="1"/>
              <a:t>NeWOM</a:t>
            </a:r>
            <a:r>
              <a:rPr lang="en-GB" dirty="0"/>
              <a:t> is low, but Maintain (vs Revoke) results in lower attitudes toward IKEA and in purchase intent if </a:t>
            </a:r>
            <a:r>
              <a:rPr lang="en-GB" dirty="0" err="1"/>
              <a:t>NeWOM</a:t>
            </a:r>
            <a:r>
              <a:rPr lang="en-GB" dirty="0"/>
              <a:t> is high</a:t>
            </a: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411993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Deny (vs acknowledge) response from </a:t>
            </a:r>
            <a:r>
              <a:rPr lang="en-GB" dirty="0" err="1"/>
              <a:t>Unicef</a:t>
            </a:r>
            <a:r>
              <a:rPr lang="en-GB" dirty="0"/>
              <a:t> results in lower Attitudes toward IKEA if </a:t>
            </a:r>
            <a:r>
              <a:rPr lang="en-GB" dirty="0" err="1"/>
              <a:t>NeWOM</a:t>
            </a:r>
            <a:r>
              <a:rPr lang="en-GB" dirty="0"/>
              <a:t> is high, but there are no differences in perceptions between the two response types when </a:t>
            </a:r>
            <a:r>
              <a:rPr lang="en-GB" dirty="0" err="1"/>
              <a:t>NeWOM</a:t>
            </a:r>
            <a:r>
              <a:rPr lang="en-GB" dirty="0"/>
              <a:t> is low</a:t>
            </a:r>
          </a:p>
          <a:p>
            <a:r>
              <a:rPr lang="en-GB" dirty="0"/>
              <a:t>//ok. How about attitude toward </a:t>
            </a:r>
            <a:r>
              <a:rPr lang="en-GB" dirty="0" err="1"/>
              <a:t>Unicef</a:t>
            </a:r>
            <a:r>
              <a:rPr lang="en-GB" dirty="0"/>
              <a:t>?</a:t>
            </a:r>
          </a:p>
          <a:p>
            <a:r>
              <a:rPr lang="en-GB" dirty="0"/>
              <a:t> </a:t>
            </a:r>
          </a:p>
          <a:p>
            <a:pPr defTabSz="907085">
              <a:defRPr/>
            </a:pPr>
            <a:r>
              <a:rPr lang="en-US" altLang="en-US" dirty="0"/>
              <a:t>When compared with Acknowledge response from the NFP, Deny negatively affects the FP partner in the alliance, resulting in diminished attitudes if crisis-generated </a:t>
            </a:r>
            <a:r>
              <a:rPr lang="en-US" altLang="en-US" dirty="0" err="1"/>
              <a:t>NeWOM</a:t>
            </a:r>
            <a:r>
              <a:rPr lang="en-US" altLang="en-US" dirty="0"/>
              <a:t> is present. The NFP is not really affected by the response as much as it is from the </a:t>
            </a:r>
            <a:r>
              <a:rPr lang="en-US" altLang="en-US" dirty="0" err="1"/>
              <a:t>NeWOM</a:t>
            </a:r>
            <a:r>
              <a:rPr lang="en-US" altLang="en-US" dirty="0"/>
              <a:t>, which reveals detrimental to the NFP, the alliance and intentions to donate. </a:t>
            </a:r>
          </a:p>
          <a:p>
            <a:endParaRPr lang="en-US" dirty="0"/>
          </a:p>
          <a:p>
            <a:r>
              <a:rPr lang="en-GB" dirty="0"/>
              <a:t>Maintain (vs Revoke) response from IKEA results in higher attitudes toward IKEA and the alliance when </a:t>
            </a:r>
            <a:r>
              <a:rPr lang="en-GB" dirty="0" err="1"/>
              <a:t>NeWOM</a:t>
            </a:r>
            <a:r>
              <a:rPr lang="en-GB" dirty="0"/>
              <a:t> is low, but Maintain (vs Revoke) results in lower attitudes toward IKEA and in purchase intent if </a:t>
            </a:r>
            <a:r>
              <a:rPr lang="en-GB" dirty="0" err="1"/>
              <a:t>NeWOM</a:t>
            </a:r>
            <a:r>
              <a:rPr lang="en-GB" dirty="0"/>
              <a:t> is high</a:t>
            </a:r>
          </a:p>
          <a:p>
            <a:r>
              <a:rPr lang="en-GB" dirty="0"/>
              <a:t>//so IKEA should abandon the </a:t>
            </a:r>
            <a:r>
              <a:rPr lang="en-GB" dirty="0" err="1"/>
              <a:t>relnship</a:t>
            </a:r>
            <a:r>
              <a:rPr lang="en-GB" dirty="0"/>
              <a:t> in high </a:t>
            </a:r>
            <a:r>
              <a:rPr lang="en-GB" dirty="0" err="1"/>
              <a:t>NeWom</a:t>
            </a:r>
            <a:r>
              <a:rPr lang="en-GB" dirty="0"/>
              <a:t>. How can this be justified? 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77BA7-C127-4D01-A079-28C614F9BAD0}" type="slidenum">
              <a:rPr lang="en-GB" altLang="en-US" smtClean="0"/>
              <a:pPr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6534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This study provides novel insights on consumer perceptions of CBA following crises. It proposes and tests an overlooked antecedent to attitudes toward CBA, namely negative </a:t>
            </a:r>
            <a:r>
              <a:rPr lang="en-GB" dirty="0" err="1"/>
              <a:t>eWOM</a:t>
            </a:r>
            <a:r>
              <a:rPr lang="en-GB" dirty="0"/>
              <a:t>. In doing so, it provides evidence on the negativity bias operating in consumers’ evaluations of CBA, especially evaluations of the culpable, not-for-profit partner. Further, it advances knowledge on the interplay between negative </a:t>
            </a:r>
            <a:r>
              <a:rPr lang="en-GB" dirty="0" err="1"/>
              <a:t>eWOM</a:t>
            </a:r>
            <a:r>
              <a:rPr lang="en-GB" dirty="0"/>
              <a:t> and crisis response strategies. 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853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16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2472064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2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503789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07085">
              <a:defRPr/>
            </a:pPr>
            <a:r>
              <a:rPr lang="en-US" dirty="0"/>
              <a:t>Increasingly, brands leverage on CBA as part of their cause marketing efforts </a:t>
            </a:r>
          </a:p>
          <a:p>
            <a:pPr defTabSz="907085">
              <a:defRPr/>
            </a:pPr>
            <a:endParaRPr lang="en-US" dirty="0"/>
          </a:p>
          <a:p>
            <a:pPr defTabSz="907085">
              <a:defRPr/>
            </a:pPr>
            <a:r>
              <a:rPr lang="en-GB" dirty="0">
                <a:solidFill>
                  <a:srgbClr val="FF0000"/>
                </a:solidFill>
              </a:rPr>
              <a:t>Examples in pictures - between Starbucks and RED, Coke and WWF, and M&amp;S and Oxfam, aimed at giving access to innovation, expertise, and funding for social support, are well-known examples. </a:t>
            </a:r>
          </a:p>
          <a:p>
            <a:pPr defTabSz="907085">
              <a:defRPr/>
            </a:pPr>
            <a:endParaRPr lang="en-US" dirty="0"/>
          </a:p>
          <a:p>
            <a:pPr defTabSz="907085">
              <a:defRPr/>
            </a:pPr>
            <a:endParaRPr lang="en-US" dirty="0"/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3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81357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07085">
              <a:defRPr/>
            </a:pPr>
            <a:r>
              <a:rPr lang="en-US" dirty="0"/>
              <a:t>Not focused on CBA</a:t>
            </a:r>
            <a:r>
              <a:rPr lang="en-US" baseline="0" dirty="0"/>
              <a:t> only – enough evidence on equity as driver of CBA success and outcomes of CBA</a:t>
            </a:r>
          </a:p>
          <a:p>
            <a:pPr defTabSz="907085">
              <a:defRPr/>
            </a:pPr>
            <a:endParaRPr lang="en-US" baseline="0" dirty="0"/>
          </a:p>
          <a:p>
            <a:pPr defTabSz="907085">
              <a:defRPr/>
            </a:pPr>
            <a:r>
              <a:rPr lang="en-US" dirty="0"/>
              <a:t>Increasingly, brands leverage on CBA as part of their cause marketing efforts 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4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86517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defTabSz="907085">
              <a:defRPr/>
            </a:pPr>
            <a:r>
              <a:rPr lang="en-US" dirty="0"/>
              <a:t>What we are most interested</a:t>
            </a:r>
            <a:r>
              <a:rPr lang="en-US" baseline="0" dirty="0"/>
              <a:t> in is to look into whether and how crisis-generated </a:t>
            </a:r>
            <a:r>
              <a:rPr lang="en-US" baseline="0" dirty="0" err="1"/>
              <a:t>NeWOM</a:t>
            </a:r>
            <a:r>
              <a:rPr lang="en-US" baseline="0" dirty="0"/>
              <a:t> affects perceptions – Twitter went mad with the news about Oxfam crisis, and many other media outlets too </a:t>
            </a:r>
            <a:endParaRPr lang="en-US" dirty="0"/>
          </a:p>
          <a:p>
            <a:pPr defTabSz="907085">
              <a:defRPr/>
            </a:pPr>
            <a:endParaRPr lang="en-US" dirty="0"/>
          </a:p>
          <a:p>
            <a:pPr defTabSz="907085">
              <a:defRPr/>
            </a:pPr>
            <a:endParaRPr lang="en-US" dirty="0"/>
          </a:p>
          <a:p>
            <a:pPr defTabSz="907085">
              <a:defRPr/>
            </a:pPr>
            <a:r>
              <a:rPr lang="en-US" dirty="0"/>
              <a:t>Increasingly, brands leverage on CBA as part of their cause marketing efforts </a:t>
            </a:r>
          </a:p>
          <a:p>
            <a:pPr defTabSz="907085">
              <a:defRPr/>
            </a:pPr>
            <a:r>
              <a:rPr lang="en-US" dirty="0">
                <a:solidFill>
                  <a:srgbClr val="FF0000"/>
                </a:solidFill>
              </a:rPr>
              <a:t>Twitter, Facebook, Newspapers </a:t>
            </a:r>
          </a:p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5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4243418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5EC0959-DC58-4834-8D71-2A2E0F49F70D}" type="slidenum">
              <a:rPr lang="th-TH" altLang="en-US" sz="1200"/>
              <a:pPr/>
              <a:t>6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69482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lvl="1"/>
            <a:r>
              <a:rPr lang="en-US" sz="2000" dirty="0"/>
              <a:t>Looking @ 3 streams of research – CBA, crisis, and crisis responses, negativity bias – most specifically, crisis responses haven’t been looked @ in the light of the </a:t>
            </a:r>
            <a:r>
              <a:rPr lang="en-US" sz="2000" dirty="0" err="1"/>
              <a:t>NeWOM</a:t>
            </a:r>
            <a:r>
              <a:rPr lang="en-US" sz="2000" dirty="0"/>
              <a:t> the crisis generates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Much focus on celebrity endorsements where evidence shows that negative information concerning the celebrity presents a liability for the allied brand (</a:t>
            </a:r>
            <a:r>
              <a:rPr lang="en-US" sz="2000" dirty="0" err="1"/>
              <a:t>Carillat</a:t>
            </a:r>
            <a:r>
              <a:rPr lang="en-US" sz="2000" dirty="0"/>
              <a:t>, </a:t>
            </a:r>
            <a:r>
              <a:rPr lang="en-US" sz="2000" dirty="0" err="1"/>
              <a:t>D’Astous</a:t>
            </a:r>
            <a:r>
              <a:rPr lang="en-US" sz="2000" dirty="0"/>
              <a:t>, &amp; </a:t>
            </a:r>
            <a:r>
              <a:rPr lang="en-US" sz="2000" dirty="0" err="1"/>
              <a:t>Lazure</a:t>
            </a:r>
            <a:r>
              <a:rPr lang="en-US" sz="2000" dirty="0"/>
              <a:t>, 2013; Till &amp; </a:t>
            </a:r>
            <a:r>
              <a:rPr lang="en-US" sz="2000" dirty="0" err="1"/>
              <a:t>Shimp</a:t>
            </a:r>
            <a:r>
              <a:rPr lang="en-US" sz="2000" dirty="0"/>
              <a:t>, 1998)</a:t>
            </a:r>
          </a:p>
          <a:p>
            <a:pPr lvl="1"/>
            <a:r>
              <a:rPr lang="en-US" sz="2000" dirty="0"/>
              <a:t>Other studies note that negative information arising from crises affect the partner brands, even the non-culpable party if aware of the wrongdoing (</a:t>
            </a:r>
            <a:r>
              <a:rPr lang="en-US" sz="2000" dirty="0" err="1"/>
              <a:t>Votolato</a:t>
            </a:r>
            <a:r>
              <a:rPr lang="en-US" sz="2000" dirty="0"/>
              <a:t> &amp; </a:t>
            </a:r>
            <a:r>
              <a:rPr lang="en-US" sz="2000" dirty="0" err="1"/>
              <a:t>Unnava</a:t>
            </a:r>
            <a:r>
              <a:rPr lang="en-US" sz="2000" dirty="0"/>
              <a:t>, 2006) and indirectly due to its partnership with the culpable ally (Singh, Crisafulli &amp; </a:t>
            </a:r>
            <a:r>
              <a:rPr lang="en-US" sz="2000" dirty="0" err="1"/>
              <a:t>Quamina</a:t>
            </a:r>
            <a:r>
              <a:rPr lang="en-US" sz="2000" dirty="0"/>
              <a:t>, 2019). </a:t>
            </a:r>
          </a:p>
          <a:p>
            <a:endParaRPr lang="en-GB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7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305710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US" sz="2000" dirty="0"/>
              <a:t>Much focus on celebrity endorsements where evidence shows that negative information concerning the celebrity presents a liability for the allied brand (</a:t>
            </a:r>
            <a:r>
              <a:rPr lang="en-US" sz="2000" dirty="0" err="1"/>
              <a:t>Carillat</a:t>
            </a:r>
            <a:r>
              <a:rPr lang="en-US" sz="2000" dirty="0"/>
              <a:t>, </a:t>
            </a:r>
            <a:r>
              <a:rPr lang="en-US" sz="2000" dirty="0" err="1"/>
              <a:t>D’Astous</a:t>
            </a:r>
            <a:r>
              <a:rPr lang="en-US" sz="2000" dirty="0"/>
              <a:t>, &amp; </a:t>
            </a:r>
            <a:r>
              <a:rPr lang="en-US" sz="2000" dirty="0" err="1"/>
              <a:t>Lazure</a:t>
            </a:r>
            <a:r>
              <a:rPr lang="en-US" sz="2000" dirty="0"/>
              <a:t>, 2013; Till &amp; </a:t>
            </a:r>
            <a:r>
              <a:rPr lang="en-US" sz="2000" dirty="0" err="1"/>
              <a:t>Shimp</a:t>
            </a:r>
            <a:r>
              <a:rPr lang="en-US" sz="2000" dirty="0"/>
              <a:t>, 1998)</a:t>
            </a:r>
          </a:p>
          <a:p>
            <a:pPr lvl="1"/>
            <a:r>
              <a:rPr lang="en-US" sz="2000" dirty="0"/>
              <a:t>Other studies note that negative information arising from crises affect the partner brands, even the non-culpable party if aware of the wrongdoing (</a:t>
            </a:r>
            <a:r>
              <a:rPr lang="en-US" sz="2000" dirty="0" err="1"/>
              <a:t>Votolato</a:t>
            </a:r>
            <a:r>
              <a:rPr lang="en-US" sz="2000" dirty="0"/>
              <a:t> &amp; </a:t>
            </a:r>
            <a:r>
              <a:rPr lang="en-US" sz="2000" dirty="0" err="1"/>
              <a:t>Unnava</a:t>
            </a:r>
            <a:r>
              <a:rPr lang="en-US" sz="2000" dirty="0"/>
              <a:t>, 2006) and indirectly due to its partnership with the culpable ally (Singh, Crisafulli &amp; </a:t>
            </a:r>
            <a:r>
              <a:rPr lang="en-US" sz="2000" dirty="0" err="1"/>
              <a:t>Quamina</a:t>
            </a:r>
            <a:r>
              <a:rPr lang="en-US" sz="2000" dirty="0"/>
              <a:t>, 2019). </a:t>
            </a:r>
          </a:p>
          <a:p>
            <a:endParaRPr lang="en-GB" dirty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8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169455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7006" indent="-283464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3856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7398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40941" indent="-226771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4483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8026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01568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55110" indent="-22677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F62ECB40-026D-49B1-B977-3B71BD69C0F1}" type="slidenum">
              <a:rPr lang="th-TH" altLang="en-US" sz="1200"/>
              <a:pPr/>
              <a:t>9</a:t>
            </a:fld>
            <a:endParaRPr lang="th-TH" altLang="en-US" sz="1200"/>
          </a:p>
        </p:txBody>
      </p:sp>
    </p:spTree>
    <p:extLst>
      <p:ext uri="{BB962C8B-B14F-4D97-AF65-F5344CB8AC3E}">
        <p14:creationId xmlns:p14="http://schemas.microsoft.com/office/powerpoint/2010/main" val="3044788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A5CD3-CD98-4EC5-AA08-E454423F10D9}" type="datetime1">
              <a:rPr lang="en-US" altLang="en-US" smtClean="0"/>
              <a:pPr/>
              <a:t>5/20/2019</a:t>
            </a:fld>
            <a:endParaRPr lang="th-T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8A782B07-0EE0-4147-8728-B4748BB0F6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11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0871B-06AF-4FCD-91ED-A9DCE87B9D96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D2B54-0420-47FA-A06E-9981B7E67975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7809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43B67-7650-4956-A017-4106407CBAB3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F82D-9ED7-41CF-B278-66398A196F80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377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K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389063" y="1640024"/>
            <a:ext cx="7297737" cy="357188"/>
          </a:xfrm>
        </p:spPr>
        <p:txBody>
          <a:bodyPr/>
          <a:lstStyle>
            <a:lvl1pPr>
              <a:buNone/>
              <a:defRPr sz="1400" b="1" baseline="0">
                <a:solidFill>
                  <a:srgbClr val="1195D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389063" y="1995333"/>
            <a:ext cx="7308370" cy="413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FontTx/>
              <a:buNone/>
              <a:defRPr sz="1400" b="0" baseline="0"/>
            </a:lvl1pPr>
            <a:lvl2pPr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5AA271-7631-484E-A0A4-6051F880395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7749155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063" y="244800"/>
            <a:ext cx="7520766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9063" y="1584213"/>
            <a:ext cx="3470016" cy="319305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rgbClr val="1195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9063" y="1968970"/>
            <a:ext cx="3470016" cy="41447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4260" y="1968970"/>
            <a:ext cx="3572540" cy="415538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994" y="1594839"/>
            <a:ext cx="3593805" cy="297712"/>
          </a:xfrm>
        </p:spPr>
        <p:txBody>
          <a:bodyPr anchor="b"/>
          <a:lstStyle>
            <a:lvl1pPr marL="0" indent="0">
              <a:buNone/>
              <a:defRPr sz="1400" b="1">
                <a:solidFill>
                  <a:srgbClr val="1195D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7388E6-6867-4074-8105-AB5377BC60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69855305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64D96-66FA-43CD-9C11-72B18748B5C1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A84C-385D-4567-951E-130E2354F552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89484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EDDA084-C94B-4A60-8695-C759F7F6FA1C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0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0C92-DBCB-4EDB-8BFA-334216B36E15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3DAAE-F6BE-4B81-BE92-B4743DA2333C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209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3351C-2F9C-4AAD-876E-17BCBBCCB40B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4AAE3-2896-42B5-B5C9-28676743D496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5942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0C170A8-278B-4E98-B5FD-A86403ACDD72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B5C5C-F4EE-47DB-96BC-026BFF0951BE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1853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BF34-30D3-4D45-AD59-E66032AD2309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9B6D9-C227-4AC7-A4B8-9584332C1AB7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5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CC48C-B42C-4544-A07A-86979F4FD0A0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A3317-5810-471B-AB54-06B27CAC6C6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3814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7CFB1-D1B0-4922-A573-D5101C3CF8F0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F09BE-8897-4636-A81C-13CA3D33C92D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44367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E85A1CA-7F11-44AA-B534-7C033478EB39}" type="datetime1">
              <a:rPr lang="en-US" altLang="en-US" smtClean="0"/>
              <a:pPr/>
              <a:t>5/20/2019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FEC901C-D45E-413B-A4FB-5AF59EF1E186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327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1" r:id="rId1"/>
    <p:sldLayoutId id="2147484482" r:id="rId2"/>
    <p:sldLayoutId id="2147484483" r:id="rId3"/>
    <p:sldLayoutId id="2147484484" r:id="rId4"/>
    <p:sldLayoutId id="2147484485" r:id="rId5"/>
    <p:sldLayoutId id="2147484486" r:id="rId6"/>
    <p:sldLayoutId id="2147484487" r:id="rId7"/>
    <p:sldLayoutId id="2147484488" r:id="rId8"/>
    <p:sldLayoutId id="2147484489" r:id="rId9"/>
    <p:sldLayoutId id="2147484490" r:id="rId10"/>
    <p:sldLayoutId id="2147484491" r:id="rId11"/>
    <p:sldLayoutId id="2147484466" r:id="rId12"/>
    <p:sldLayoutId id="21474844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350433" y="420956"/>
            <a:ext cx="8429306" cy="1609725"/>
          </a:xfrm>
        </p:spPr>
        <p:txBody>
          <a:bodyPr>
            <a:noAutofit/>
          </a:bodyPr>
          <a:lstStyle/>
          <a:p>
            <a:pPr algn="ctr"/>
            <a:r>
              <a:rPr lang="en-GB" sz="2800" i="1" cap="none" dirty="0">
                <a:solidFill>
                  <a:schemeClr val="tx1"/>
                </a:solidFill>
              </a:rPr>
              <a:t>Spreading the bad news online</a:t>
            </a:r>
            <a:r>
              <a:rPr lang="en-GB" sz="2800" cap="none" dirty="0">
                <a:solidFill>
                  <a:schemeClr val="tx1"/>
                </a:solidFill>
              </a:rPr>
              <a:t/>
            </a:r>
            <a:br>
              <a:rPr lang="en-GB" sz="2800" cap="none" dirty="0">
                <a:solidFill>
                  <a:schemeClr val="tx1"/>
                </a:solidFill>
              </a:rPr>
            </a:br>
            <a:r>
              <a:rPr lang="en-GB" sz="2800" cap="none" dirty="0">
                <a:solidFill>
                  <a:schemeClr val="tx1"/>
                </a:solidFill>
              </a:rPr>
              <a:t>How negative online word of mouth and crisis response influence consumer attitudes towards cause-brand alliances</a:t>
            </a:r>
            <a:r>
              <a:rPr lang="en-GB" sz="3200" dirty="0">
                <a:solidFill>
                  <a:srgbClr val="0000CC"/>
                </a:solidFill>
              </a:rPr>
              <a:t/>
            </a:r>
            <a:br>
              <a:rPr lang="en-GB" sz="3200" dirty="0">
                <a:solidFill>
                  <a:srgbClr val="0000CC"/>
                </a:solidFill>
              </a:rPr>
            </a:br>
            <a:endParaRPr lang="en-GB" sz="1200" dirty="0">
              <a:solidFill>
                <a:srgbClr val="0000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382" y="2113808"/>
            <a:ext cx="8631408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sz="32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sz="32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6th International Consumer Brand Relationship Conference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Cancun, May 19-21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sz="1800" dirty="0">
              <a:solidFill>
                <a:schemeClr val="accent2">
                  <a:lumMod val="7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sz="1800" dirty="0">
              <a:solidFill>
                <a:schemeClr val="accent2">
                  <a:lumMod val="75000"/>
                </a:schemeClr>
              </a:solidFill>
              <a:latin typeface="Franklin Gothic Demi Cond" panose="020B0706030402020204" pitchFamily="34" charset="0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Benedetta Crisafulli	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Birkbeck College, University of London, UK</a:t>
            </a:r>
            <a:endParaRPr lang="en-GB" altLang="en-US" sz="2000" dirty="0">
              <a:solidFill>
                <a:srgbClr val="000000"/>
              </a:solidFill>
              <a:latin typeface="Franklin Gothic Demi Cond" panose="020B0706030402020204" pitchFamily="34" charset="0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solidFill>
                  <a:schemeClr val="accent2">
                    <a:lumMod val="75000"/>
                  </a:schemeClr>
                </a:solidFill>
                <a:latin typeface="Franklin Gothic Demi Cond" panose="020B0706030402020204" pitchFamily="34" charset="0"/>
              </a:rPr>
              <a:t>Jaywant Singh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Kingston University London, UK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solidFill>
                  <a:srgbClr val="9B2D1F">
                    <a:lumMod val="75000"/>
                  </a:srgbClr>
                </a:solidFill>
                <a:latin typeface="Franklin Gothic Demi Cond" panose="020B0706030402020204" pitchFamily="34" charset="0"/>
              </a:rPr>
              <a:t>	La Toya Quamina</a:t>
            </a:r>
            <a:r>
              <a:rPr lang="en-GB" altLang="en-US" sz="2000" dirty="0">
                <a:solidFill>
                  <a:srgbClr val="9B2D1F">
                    <a:lumMod val="75000"/>
                  </a:srgbClr>
                </a:solidFill>
                <a:latin typeface="Franklin Gothic Demi Cond" panose="020B0706030402020204" pitchFamily="34" charset="0"/>
              </a:rPr>
              <a:t>		</a:t>
            </a:r>
          </a:p>
          <a:p>
            <a:pPr algn="ctr">
              <a:buClr>
                <a:schemeClr val="accent2"/>
              </a:buClr>
              <a:buSzPct val="60000"/>
              <a:defRPr/>
            </a:pPr>
            <a:r>
              <a:rPr lang="en-GB" altLang="en-US" sz="1800" dirty="0">
                <a:latin typeface="Franklin Gothic Demi Cond" panose="020B0706030402020204" pitchFamily="34" charset="0"/>
              </a:rPr>
              <a:t>University of Westminster, </a:t>
            </a:r>
            <a:r>
              <a:rPr lang="en-GB" altLang="en-US" sz="1800" dirty="0">
                <a:solidFill>
                  <a:srgbClr val="000000"/>
                </a:solidFill>
                <a:latin typeface="Franklin Gothic Demi Cond" panose="020B0706030402020204" pitchFamily="34" charset="0"/>
              </a:rPr>
              <a:t>UK</a:t>
            </a:r>
          </a:p>
          <a:p>
            <a:pPr lvl="0">
              <a:buClr>
                <a:srgbClr val="9B2D1F"/>
              </a:buClr>
              <a:buSzPct val="60000"/>
              <a:defRPr/>
            </a:pPr>
            <a:endParaRPr lang="en-GB" altLang="en-US" sz="2000" dirty="0">
              <a:solidFill>
                <a:srgbClr val="9B2D1F">
                  <a:lumMod val="75000"/>
                </a:srgbClr>
              </a:solidFill>
              <a:latin typeface="Rockwell Condensed" panose="02060603050405020104"/>
            </a:endParaRPr>
          </a:p>
          <a:p>
            <a:pPr>
              <a:buClr>
                <a:schemeClr val="accent2"/>
              </a:buClr>
              <a:buSzPct val="60000"/>
              <a:defRPr/>
            </a:pPr>
            <a:endParaRPr lang="en-GB" altLang="en-US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chemeClr val="accent2"/>
              </a:buClr>
              <a:buSzPct val="60000"/>
              <a:defRPr/>
            </a:pPr>
            <a:endParaRPr lang="en-GB" altLang="en-US" sz="44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Methodology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10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515290"/>
            <a:ext cx="7345017" cy="4474029"/>
          </a:xfrm>
        </p:spPr>
        <p:txBody>
          <a:bodyPr/>
          <a:lstStyle/>
          <a:p>
            <a:r>
              <a:rPr lang="en-US" b="1" dirty="0"/>
              <a:t>Study 1: </a:t>
            </a:r>
            <a:r>
              <a:rPr lang="en-US" dirty="0"/>
              <a:t>NFP response (deny vs acknowledge) x </a:t>
            </a:r>
            <a:r>
              <a:rPr lang="en-US" dirty="0" err="1"/>
              <a:t>NeWOM</a:t>
            </a:r>
            <a:r>
              <a:rPr lang="en-US" dirty="0"/>
              <a:t> (low vs high)  </a:t>
            </a:r>
          </a:p>
          <a:p>
            <a:r>
              <a:rPr lang="en-US" b="1" dirty="0"/>
              <a:t>Study 2: </a:t>
            </a:r>
            <a:r>
              <a:rPr lang="en-US" dirty="0"/>
              <a:t>FP response (maintain vs revoke) x </a:t>
            </a:r>
            <a:r>
              <a:rPr lang="en-US" dirty="0" err="1"/>
              <a:t>NeWOM</a:t>
            </a:r>
            <a:r>
              <a:rPr lang="en-US" dirty="0"/>
              <a:t> (low vs high)</a:t>
            </a:r>
          </a:p>
          <a:p>
            <a:r>
              <a:rPr lang="en-US" dirty="0"/>
              <a:t>Alliance between a furniture manufacturing brand (i.e. FP) and a socially-oriented organization (i.e. NFP) to raise money for children in need </a:t>
            </a:r>
          </a:p>
          <a:p>
            <a:r>
              <a:rPr lang="en-US" dirty="0"/>
              <a:t>Sample recruited from a UK-based consumer panel </a:t>
            </a:r>
            <a:br>
              <a:rPr lang="en-US" dirty="0"/>
            </a:br>
            <a:r>
              <a:rPr lang="en-US" dirty="0"/>
              <a:t>(Study 1: n=140; Study 2: n=231)</a:t>
            </a:r>
          </a:p>
          <a:p>
            <a:r>
              <a:rPr lang="en-US" dirty="0"/>
              <a:t>Established measures, </a:t>
            </a:r>
            <a:r>
              <a:rPr lang="en-GB" dirty="0"/>
              <a:t>7-point Likert-type scale (P</a:t>
            </a:r>
            <a:r>
              <a:rPr lang="en-GB" baseline="-25000" dirty="0"/>
              <a:t>c</a:t>
            </a:r>
            <a:r>
              <a:rPr lang="en-GB" dirty="0"/>
              <a:t>&gt;0.7)</a:t>
            </a:r>
          </a:p>
          <a:p>
            <a:r>
              <a:rPr lang="en-GB" dirty="0"/>
              <a:t>Manipulations functioned as desired, alliance showed good fit (mean for perceived fit greater than 4)</a:t>
            </a:r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95474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11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ECC66-1112-D54B-8392-E54C4891D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07" y="1320980"/>
            <a:ext cx="7713679" cy="4474029"/>
          </a:xfrm>
        </p:spPr>
        <p:txBody>
          <a:bodyPr/>
          <a:lstStyle/>
          <a:p>
            <a:r>
              <a:rPr lang="en-US" dirty="0"/>
              <a:t>Main effect of; </a:t>
            </a:r>
          </a:p>
          <a:p>
            <a:pPr lvl="1"/>
            <a:r>
              <a:rPr lang="en-US" sz="1700" dirty="0"/>
              <a:t>NFP Response on attitudes toward the FP (</a:t>
            </a:r>
            <a:r>
              <a:rPr lang="en-US" sz="1700" i="1" dirty="0"/>
              <a:t>p</a:t>
            </a:r>
            <a:r>
              <a:rPr lang="en-US" sz="1700" dirty="0"/>
              <a:t>=.045) </a:t>
            </a:r>
          </a:p>
          <a:p>
            <a:pPr lvl="1"/>
            <a:r>
              <a:rPr lang="en-US" sz="1700" dirty="0" err="1"/>
              <a:t>NeWOM</a:t>
            </a:r>
            <a:r>
              <a:rPr lang="en-US" sz="1700" dirty="0"/>
              <a:t> on attitudes toward CBA (</a:t>
            </a:r>
            <a:r>
              <a:rPr lang="en-US" sz="1700" i="1" dirty="0"/>
              <a:t>p</a:t>
            </a:r>
            <a:r>
              <a:rPr lang="en-US" sz="1700" dirty="0"/>
              <a:t>=.023), the NFP (</a:t>
            </a:r>
            <a:r>
              <a:rPr lang="en-US" sz="1700" i="1" dirty="0"/>
              <a:t>p</a:t>
            </a:r>
            <a:r>
              <a:rPr lang="en-US" sz="1700" dirty="0"/>
              <a:t>=.014) and marginally on intentions to donate (</a:t>
            </a:r>
            <a:r>
              <a:rPr lang="en-US" sz="1700" i="1" dirty="0"/>
              <a:t>p</a:t>
            </a:r>
            <a:r>
              <a:rPr lang="en-US" sz="1700" dirty="0"/>
              <a:t>=.069)</a:t>
            </a:r>
          </a:p>
          <a:p>
            <a:r>
              <a:rPr lang="en-US" dirty="0"/>
              <a:t>Response x </a:t>
            </a:r>
            <a:r>
              <a:rPr lang="en-US" dirty="0" err="1"/>
              <a:t>NeWOM</a:t>
            </a:r>
            <a:r>
              <a:rPr lang="en-US" dirty="0"/>
              <a:t> interaction effect on attitudes toward the FP (</a:t>
            </a:r>
            <a:r>
              <a:rPr lang="en-US" i="1" dirty="0"/>
              <a:t>p</a:t>
            </a:r>
            <a:r>
              <a:rPr lang="en-US" dirty="0"/>
              <a:t>=.099)</a:t>
            </a:r>
          </a:p>
          <a:p>
            <a:pPr marL="0" indent="0">
              <a:buNone/>
            </a:pPr>
            <a:endParaRPr lang="en-US" sz="2400" dirty="0"/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EB410-536C-6D40-A453-DFE340A6C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07" y="3347405"/>
            <a:ext cx="6035477" cy="35619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1ACBE62-3EF6-5540-AAF0-7EE159480030}"/>
              </a:ext>
            </a:extLst>
          </p:cNvPr>
          <p:cNvSpPr/>
          <p:nvPr/>
        </p:nvSpPr>
        <p:spPr>
          <a:xfrm>
            <a:off x="4853354" y="4958139"/>
            <a:ext cx="458958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700" dirty="0">
                <a:latin typeface="Rockwell" panose="02060603020205020403" pitchFamily="18" charset="77"/>
              </a:rPr>
              <a:t>.81* (CI: -.15, 1.77)</a:t>
            </a:r>
          </a:p>
          <a:p>
            <a:pPr lvl="1"/>
            <a:r>
              <a:rPr lang="en-US" sz="1700" dirty="0">
                <a:latin typeface="Rockwell" panose="02060603020205020403" pitchFamily="18" charset="77"/>
              </a:rPr>
              <a:t>High </a:t>
            </a:r>
            <a:r>
              <a:rPr lang="en-US" sz="1700" dirty="0" err="1">
                <a:latin typeface="Rockwell" panose="02060603020205020403" pitchFamily="18" charset="77"/>
              </a:rPr>
              <a:t>NeWOM</a:t>
            </a:r>
            <a:r>
              <a:rPr lang="en-US" sz="1700" dirty="0">
                <a:latin typeface="Rockwell" panose="02060603020205020403" pitchFamily="18" charset="77"/>
              </a:rPr>
              <a:t> (.89, CI: .22, 1.57)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08B1C1-2367-394C-92F9-DEAB1C891B14}"/>
              </a:ext>
            </a:extLst>
          </p:cNvPr>
          <p:cNvSpPr txBox="1">
            <a:spLocks/>
          </p:cNvSpPr>
          <p:nvPr/>
        </p:nvSpPr>
        <p:spPr>
          <a:xfrm>
            <a:off x="665163" y="0"/>
            <a:ext cx="7772400" cy="146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dirty="0">
                <a:ea typeface="ＭＳ Ｐゴシック" pitchFamily="34" charset="-128"/>
              </a:rPr>
              <a:t>Results (Study 1)</a:t>
            </a:r>
          </a:p>
        </p:txBody>
      </p:sp>
    </p:spTree>
    <p:extLst>
      <p:ext uri="{BB962C8B-B14F-4D97-AF65-F5344CB8AC3E}">
        <p14:creationId xmlns:p14="http://schemas.microsoft.com/office/powerpoint/2010/main" val="1402844229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 err="1">
                <a:ea typeface="ＭＳ Ｐゴシック" pitchFamily="34" charset="-128"/>
              </a:rPr>
              <a:t>Descriptives</a:t>
            </a:r>
            <a:endParaRPr lang="en-US" altLang="en-US" sz="3600" dirty="0">
              <a:ea typeface="ＭＳ Ｐゴシック" pitchFamily="34" charset="-128"/>
            </a:endParaRP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12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652376-8A08-DC41-A143-4FC470432E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515931"/>
              </p:ext>
            </p:extLst>
          </p:nvPr>
        </p:nvGraphicFramePr>
        <p:xfrm>
          <a:off x="706437" y="1112862"/>
          <a:ext cx="726190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1380">
                  <a:extLst>
                    <a:ext uri="{9D8B030D-6E8A-4147-A177-3AD203B41FA5}">
                      <a16:colId xmlns:a16="http://schemas.microsoft.com/office/drawing/2014/main" val="15138061"/>
                    </a:ext>
                  </a:extLst>
                </a:gridCol>
                <a:gridCol w="1227004">
                  <a:extLst>
                    <a:ext uri="{9D8B030D-6E8A-4147-A177-3AD203B41FA5}">
                      <a16:colId xmlns:a16="http://schemas.microsoft.com/office/drawing/2014/main" val="3014730230"/>
                    </a:ext>
                  </a:extLst>
                </a:gridCol>
                <a:gridCol w="1494208">
                  <a:extLst>
                    <a:ext uri="{9D8B030D-6E8A-4147-A177-3AD203B41FA5}">
                      <a16:colId xmlns:a16="http://schemas.microsoft.com/office/drawing/2014/main" val="2614676595"/>
                    </a:ext>
                  </a:extLst>
                </a:gridCol>
                <a:gridCol w="1233714">
                  <a:extLst>
                    <a:ext uri="{9D8B030D-6E8A-4147-A177-3AD203B41FA5}">
                      <a16:colId xmlns:a16="http://schemas.microsoft.com/office/drawing/2014/main" val="518875069"/>
                    </a:ext>
                  </a:extLst>
                </a:gridCol>
                <a:gridCol w="1625601">
                  <a:extLst>
                    <a:ext uri="{9D8B030D-6E8A-4147-A177-3AD203B41FA5}">
                      <a16:colId xmlns:a16="http://schemas.microsoft.com/office/drawing/2014/main" val="2234061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 </a:t>
                      </a:r>
                      <a:r>
                        <a:rPr lang="en-US" sz="1600" dirty="0" err="1"/>
                        <a:t>NeWOM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 </a:t>
                      </a:r>
                      <a:r>
                        <a:rPr lang="en-US" sz="1600" dirty="0" err="1"/>
                        <a:t>NeWOM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6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/>
                        <a:t>Study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Acknowledge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Acknowledge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8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77"/>
                          <a:ea typeface="DengXian" charset="-122"/>
                          <a:cs typeface="Times New Roman" charset="0"/>
                        </a:rPr>
                        <a:t>FP attitude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5.35(1.17)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5.44(1.20)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4.87(1.99)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5.76(1.18)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74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CBA attitude</a:t>
                      </a:r>
                      <a:endParaRPr lang="en-GB" sz="1600" b="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4.87(1.14)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5.08(1.14)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4.43(1.35)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4.59(1.17)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53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NFP attitude</a:t>
                      </a:r>
                      <a:endParaRPr lang="en-GB" sz="1600" b="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4.98(1.37)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4.95(1.40)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4.29(1.99)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4.26(1.69)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64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Donation intent</a:t>
                      </a:r>
                      <a:endParaRPr lang="en-GB" sz="1600" b="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4.05(1.59)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4.18(1.65)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3.74(1.75)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3.50(1.31)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97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Purchase intent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5.50(1.40)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5.49(.99)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5.34(1.39)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5.76(1.19)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9683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1F0220C-338B-DC4E-9C1C-C03CB9BC1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50470"/>
              </p:ext>
            </p:extLst>
          </p:nvPr>
        </p:nvGraphicFramePr>
        <p:xfrm>
          <a:off x="691289" y="3930347"/>
          <a:ext cx="726190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2660">
                  <a:extLst>
                    <a:ext uri="{9D8B030D-6E8A-4147-A177-3AD203B41FA5}">
                      <a16:colId xmlns:a16="http://schemas.microsoft.com/office/drawing/2014/main" val="15138061"/>
                    </a:ext>
                  </a:extLst>
                </a:gridCol>
                <a:gridCol w="1210971">
                  <a:extLst>
                    <a:ext uri="{9D8B030D-6E8A-4147-A177-3AD203B41FA5}">
                      <a16:colId xmlns:a16="http://schemas.microsoft.com/office/drawing/2014/main" val="3014730230"/>
                    </a:ext>
                  </a:extLst>
                </a:gridCol>
                <a:gridCol w="1524618">
                  <a:extLst>
                    <a:ext uri="{9D8B030D-6E8A-4147-A177-3AD203B41FA5}">
                      <a16:colId xmlns:a16="http://schemas.microsoft.com/office/drawing/2014/main" val="2614676595"/>
                    </a:ext>
                  </a:extLst>
                </a:gridCol>
                <a:gridCol w="1283677">
                  <a:extLst>
                    <a:ext uri="{9D8B030D-6E8A-4147-A177-3AD203B41FA5}">
                      <a16:colId xmlns:a16="http://schemas.microsoft.com/office/drawing/2014/main" val="518875069"/>
                    </a:ext>
                  </a:extLst>
                </a:gridCol>
                <a:gridCol w="1569982">
                  <a:extLst>
                    <a:ext uri="{9D8B030D-6E8A-4147-A177-3AD203B41FA5}">
                      <a16:colId xmlns:a16="http://schemas.microsoft.com/office/drawing/2014/main" val="22340612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Low </a:t>
                      </a:r>
                      <a:r>
                        <a:rPr lang="en-US" sz="1600" dirty="0" err="1"/>
                        <a:t>NeWOM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High </a:t>
                      </a:r>
                      <a:r>
                        <a:rPr lang="en-US" sz="1600" dirty="0" err="1"/>
                        <a:t>NeWOM</a:t>
                      </a:r>
                      <a:endParaRPr lang="en-US" sz="16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660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i="1" dirty="0"/>
                        <a:t>Study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Maintain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Revoke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Maintain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Revoke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81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Rockwell" panose="02060603020205020403" pitchFamily="18" charset="77"/>
                          <a:ea typeface="DengXian" charset="-122"/>
                          <a:cs typeface="Times New Roman" charset="0"/>
                        </a:rPr>
                        <a:t>FP attitude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5.39(1.47)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5.92(1.36)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4.73(1.50)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5.94(1.22)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745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CBA attitude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4.49(1.32)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3.80(1.40)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4.04(1.29)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3.62(1.27)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53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NFP attitude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3.95(1.54)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3.57(1.67)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3.43(1.58)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3.13(1.50)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264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Donation intent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3.40(1.67)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3.51(1.57)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3.00(1.40)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2.90(1.36)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97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ckwell" panose="02060603020205020403" pitchFamily="18" charset="77"/>
                          <a:ea typeface="Calibri" charset="0"/>
                          <a:cs typeface="Times New Roman" charset="0"/>
                        </a:rPr>
                        <a:t>Purchase intent</a:t>
                      </a:r>
                      <a:endParaRPr lang="en-GB" sz="1600" dirty="0">
                        <a:effectLst/>
                        <a:latin typeface="Rockwell" panose="02060603020205020403" pitchFamily="18" charset="77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5.78(1.03)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5.88(1.09)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5.32(1.25)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Rockwell" panose="02060603020205020403" pitchFamily="18" charset="77"/>
                        </a:rPr>
                        <a:t>6.05(1.04)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696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62412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9E639-9355-7C42-841C-6612F4ED44E7}"/>
              </a:ext>
            </a:extLst>
          </p:cNvPr>
          <p:cNvSpPr/>
          <p:nvPr/>
        </p:nvSpPr>
        <p:spPr>
          <a:xfrm>
            <a:off x="4490701" y="6189618"/>
            <a:ext cx="4607170" cy="615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1"/>
            <a:r>
              <a:rPr lang="en-US" sz="1700" dirty="0">
                <a:latin typeface="Rockwell" panose="02060603020205020403" pitchFamily="18" charset="77"/>
              </a:rPr>
              <a:t>.67* (CI: -.05, 1.39)</a:t>
            </a:r>
          </a:p>
          <a:p>
            <a:pPr lvl="1"/>
            <a:r>
              <a:rPr lang="en-US" sz="1700" dirty="0">
                <a:latin typeface="Rockwell" panose="02060603020205020403" pitchFamily="18" charset="77"/>
              </a:rPr>
              <a:t>High </a:t>
            </a:r>
            <a:r>
              <a:rPr lang="en-US" sz="1700" dirty="0" err="1">
                <a:latin typeface="Rockwell" panose="02060603020205020403" pitchFamily="18" charset="77"/>
              </a:rPr>
              <a:t>NeWOM</a:t>
            </a:r>
            <a:r>
              <a:rPr lang="en-US" sz="1700" dirty="0">
                <a:latin typeface="Rockwell" panose="02060603020205020403" pitchFamily="18" charset="77"/>
              </a:rPr>
              <a:t> (1.20, CI: .70, 1.70)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13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02ECC66-1112-D54B-8392-E54C4891D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68" y="1191985"/>
            <a:ext cx="8267818" cy="4474029"/>
          </a:xfrm>
        </p:spPr>
        <p:txBody>
          <a:bodyPr>
            <a:normAutofit/>
          </a:bodyPr>
          <a:lstStyle/>
          <a:p>
            <a:r>
              <a:rPr lang="en-US" sz="1800" dirty="0"/>
              <a:t>Main effect of: </a:t>
            </a:r>
          </a:p>
          <a:p>
            <a:pPr lvl="1"/>
            <a:r>
              <a:rPr lang="en-US" sz="1700" dirty="0"/>
              <a:t>FP Response on attitudes toward the FP (</a:t>
            </a:r>
            <a:r>
              <a:rPr lang="en-US" sz="1700" i="1" dirty="0"/>
              <a:t>p</a:t>
            </a:r>
            <a:r>
              <a:rPr lang="en-US" sz="1700" dirty="0"/>
              <a:t>=.000), the CBA (</a:t>
            </a:r>
            <a:r>
              <a:rPr lang="en-US" sz="1700" i="1" dirty="0"/>
              <a:t>p</a:t>
            </a:r>
            <a:r>
              <a:rPr lang="en-US" sz="1700" dirty="0"/>
              <a:t>=.002) and purchase intent (</a:t>
            </a:r>
            <a:r>
              <a:rPr lang="en-US" sz="1700" i="1" dirty="0"/>
              <a:t>p</a:t>
            </a:r>
            <a:r>
              <a:rPr lang="en-US" sz="1700" dirty="0"/>
              <a:t>=.005)</a:t>
            </a:r>
          </a:p>
          <a:p>
            <a:pPr lvl="1"/>
            <a:r>
              <a:rPr lang="en-US" sz="1700" dirty="0" err="1"/>
              <a:t>NeWOM</a:t>
            </a:r>
            <a:r>
              <a:rPr lang="en-US" sz="1700" dirty="0"/>
              <a:t> on attitudes toward the NFP (</a:t>
            </a:r>
            <a:r>
              <a:rPr lang="en-US" sz="1700" i="1" dirty="0"/>
              <a:t>p</a:t>
            </a:r>
            <a:r>
              <a:rPr lang="en-US" sz="1700" dirty="0"/>
              <a:t>=.020), intentions to donate (</a:t>
            </a:r>
            <a:r>
              <a:rPr lang="en-US" sz="1700" i="1" dirty="0"/>
              <a:t>p</a:t>
            </a:r>
            <a:r>
              <a:rPr lang="en-US" sz="1700" dirty="0"/>
              <a:t>=.011) and marginally on attitudes toward the CBA (</a:t>
            </a:r>
            <a:r>
              <a:rPr lang="en-US" sz="1700" i="1" dirty="0"/>
              <a:t>p</a:t>
            </a:r>
            <a:r>
              <a:rPr lang="en-US" sz="1700" dirty="0"/>
              <a:t>=.071) and the FP (</a:t>
            </a:r>
            <a:r>
              <a:rPr lang="en-US" sz="1700" i="1" dirty="0"/>
              <a:t>p</a:t>
            </a:r>
            <a:r>
              <a:rPr lang="en-US" sz="1700" dirty="0"/>
              <a:t>=.082)</a:t>
            </a:r>
          </a:p>
          <a:p>
            <a:r>
              <a:rPr lang="en-US" sz="1800" dirty="0"/>
              <a:t>Response x </a:t>
            </a:r>
            <a:r>
              <a:rPr lang="en-US" sz="1800" dirty="0" err="1"/>
              <a:t>NeWOM</a:t>
            </a:r>
            <a:r>
              <a:rPr lang="en-US" sz="1800" dirty="0"/>
              <a:t> interaction effect on purchase intent (</a:t>
            </a:r>
            <a:r>
              <a:rPr lang="en-US" sz="1800" i="1" dirty="0"/>
              <a:t>p</a:t>
            </a:r>
            <a:r>
              <a:rPr lang="en-US" sz="1800" dirty="0"/>
              <a:t>=.033), and marginally on attitudes toward the FP (</a:t>
            </a:r>
            <a:r>
              <a:rPr lang="en-US" sz="1800" i="1" dirty="0"/>
              <a:t>p</a:t>
            </a:r>
            <a:r>
              <a:rPr lang="en-US" sz="1800" dirty="0"/>
              <a:t>=.068)</a:t>
            </a:r>
          </a:p>
          <a:p>
            <a:pPr marL="0" indent="0">
              <a:buNone/>
            </a:pPr>
            <a:endParaRPr lang="en-US" sz="1800" dirty="0"/>
          </a:p>
          <a:p>
            <a:endParaRPr lang="en-GB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ACBE62-3EF6-5540-AAF0-7EE159480030}"/>
              </a:ext>
            </a:extLst>
          </p:cNvPr>
          <p:cNvSpPr/>
          <p:nvPr/>
        </p:nvSpPr>
        <p:spPr>
          <a:xfrm>
            <a:off x="310314" y="6209416"/>
            <a:ext cx="43914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700" dirty="0">
                <a:latin typeface="Rockwell" panose="02060603020205020403" pitchFamily="18" charset="77"/>
              </a:rPr>
              <a:t>.63** (CI: .05, 1.20)</a:t>
            </a:r>
          </a:p>
          <a:p>
            <a:pPr lvl="1"/>
            <a:r>
              <a:rPr lang="en-US" sz="1700" dirty="0">
                <a:latin typeface="Rockwell" panose="02060603020205020403" pitchFamily="18" charset="77"/>
              </a:rPr>
              <a:t>High </a:t>
            </a:r>
            <a:r>
              <a:rPr lang="en-US" sz="1700" dirty="0" err="1">
                <a:latin typeface="Rockwell" panose="02060603020205020403" pitchFamily="18" charset="77"/>
              </a:rPr>
              <a:t>NeWOM</a:t>
            </a:r>
            <a:r>
              <a:rPr lang="en-US" sz="1700" dirty="0">
                <a:latin typeface="Rockwell" panose="02060603020205020403" pitchFamily="18" charset="77"/>
              </a:rPr>
              <a:t> (.73, CI: .33, 1.13)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08B1C1-2367-394C-92F9-DEAB1C891B14}"/>
              </a:ext>
            </a:extLst>
          </p:cNvPr>
          <p:cNvSpPr txBox="1">
            <a:spLocks/>
          </p:cNvSpPr>
          <p:nvPr/>
        </p:nvSpPr>
        <p:spPr>
          <a:xfrm>
            <a:off x="665163" y="0"/>
            <a:ext cx="7772400" cy="146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dirty="0">
                <a:ea typeface="ＭＳ Ｐゴシック" pitchFamily="34" charset="-128"/>
              </a:rPr>
              <a:t>Results (Study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D9646F-9E91-DE48-86D6-CD16E8703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51" y="3601939"/>
            <a:ext cx="4447586" cy="2624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65F6D1-4113-7F41-AF4E-57AA675AA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792" y="3663613"/>
            <a:ext cx="4343084" cy="256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7282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163" y="1275228"/>
            <a:ext cx="8256970" cy="539115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altLang="en-US" sz="2400" dirty="0"/>
              <a:t>Crisis-generated </a:t>
            </a:r>
            <a:r>
              <a:rPr lang="en-US" altLang="en-US" sz="2400" dirty="0" err="1"/>
              <a:t>NeWOM</a:t>
            </a:r>
            <a:r>
              <a:rPr lang="en-US" altLang="en-US" sz="2400" dirty="0"/>
              <a:t> is detrimental to the alliance, the culpable NFP and consequent intentions to donate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altLang="en-US" sz="2400" dirty="0"/>
              <a:t>The non-culpable FP suffers from </a:t>
            </a:r>
            <a:r>
              <a:rPr lang="en-US" altLang="en-US" sz="2400" dirty="0" err="1"/>
              <a:t>NeWOM</a:t>
            </a:r>
            <a:r>
              <a:rPr lang="en-US" altLang="en-US" sz="2400" dirty="0"/>
              <a:t>, if the NFP denies crisis responsibility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Pro-active actions taken by the non-culpable FP affect the FP and the alliance, not the NFP, and specifically;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US" altLang="en-US" sz="1900" dirty="0"/>
              <a:t>The FP’s decision to maintain the relationship negatively affects the FP and purchase intent when high </a:t>
            </a:r>
            <a:r>
              <a:rPr lang="en-US" altLang="en-US" sz="1900" dirty="0" err="1"/>
              <a:t>NeWOM</a:t>
            </a:r>
            <a:r>
              <a:rPr lang="en-US" altLang="en-US" sz="1900" dirty="0"/>
              <a:t> is present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en-US" sz="2400" dirty="0"/>
              <a:t>The FP’s decision to terminate the relationship is preferred, particularly so when combined with high </a:t>
            </a:r>
            <a:r>
              <a:rPr lang="en-US" altLang="en-US" sz="2400" dirty="0" err="1"/>
              <a:t>NeWOM</a:t>
            </a:r>
            <a:r>
              <a:rPr lang="en-US" altLang="en-US" sz="2400" dirty="0"/>
              <a:t> </a:t>
            </a:r>
          </a:p>
          <a:p>
            <a:pPr lvl="1">
              <a:spcBef>
                <a:spcPts val="0"/>
              </a:spcBef>
              <a:spcAft>
                <a:spcPts val="2400"/>
              </a:spcAft>
              <a:buClr>
                <a:schemeClr val="accent1"/>
              </a:buClr>
            </a:pPr>
            <a:r>
              <a:rPr lang="en-US" altLang="en-US" dirty="0" err="1"/>
              <a:t>NeWOM</a:t>
            </a:r>
            <a:r>
              <a:rPr lang="en-US" altLang="en-US" dirty="0"/>
              <a:t> thus seems beneficial in encouraging the FP to take proactive steps toward terminating the alliance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FA84C-385D-4567-951E-130E2354F552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365714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IMPLICATIONS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15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5163" y="1159540"/>
            <a:ext cx="8298243" cy="5295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i="1" dirty="0"/>
              <a:t>Theoretical</a:t>
            </a:r>
            <a:r>
              <a:rPr lang="en-US" sz="2400" dirty="0"/>
              <a:t> </a:t>
            </a:r>
          </a:p>
          <a:p>
            <a:r>
              <a:rPr lang="en-US" sz="2400" dirty="0"/>
              <a:t>Advances knowledge on the interplay between crisis responses and </a:t>
            </a:r>
            <a:r>
              <a:rPr lang="en-US" sz="2400" dirty="0" err="1"/>
              <a:t>NeWOM</a:t>
            </a:r>
            <a:r>
              <a:rPr lang="en-US" sz="2400" dirty="0"/>
              <a:t> in a CBA context</a:t>
            </a:r>
          </a:p>
          <a:p>
            <a:r>
              <a:rPr lang="en-GB" sz="2400" dirty="0"/>
              <a:t>Establishes the relevance of; </a:t>
            </a:r>
          </a:p>
          <a:p>
            <a:pPr marL="674370" lvl="1" indent="-400050">
              <a:buClr>
                <a:schemeClr val="accent1"/>
              </a:buClr>
              <a:buFont typeface="+mj-lt"/>
              <a:buAutoNum type="romanLcPeriod"/>
            </a:pPr>
            <a:r>
              <a:rPr lang="en-US" sz="2000" dirty="0" err="1"/>
              <a:t>NeWOM</a:t>
            </a:r>
            <a:r>
              <a:rPr lang="en-US" sz="2000" dirty="0"/>
              <a:t> in explaining consumer attitudes toward CBA in crisis</a:t>
            </a:r>
          </a:p>
          <a:p>
            <a:pPr marL="674370" lvl="1" indent="-400050">
              <a:spcAft>
                <a:spcPts val="1400"/>
              </a:spcAft>
              <a:buClr>
                <a:schemeClr val="accent1"/>
              </a:buClr>
              <a:buFont typeface="+mj-lt"/>
              <a:buAutoNum type="romanLcPeriod"/>
            </a:pPr>
            <a:r>
              <a:rPr lang="en-US" sz="2000" dirty="0"/>
              <a:t>Negativity bias as a pivotal psychological process</a:t>
            </a:r>
            <a:endParaRPr lang="en-GB" sz="2400" i="1" dirty="0"/>
          </a:p>
          <a:p>
            <a:pPr marL="0" indent="0">
              <a:buNone/>
            </a:pPr>
            <a:r>
              <a:rPr lang="en-GB" sz="2400" i="1" dirty="0"/>
              <a:t>Practical</a:t>
            </a:r>
          </a:p>
          <a:p>
            <a:r>
              <a:rPr lang="en-US" sz="2400" dirty="0"/>
              <a:t>Suggests the need to carefully select the NFP (i.e. the cause) and plan for crises</a:t>
            </a:r>
          </a:p>
          <a:p>
            <a:pPr lvl="1">
              <a:buClr>
                <a:schemeClr val="accent1"/>
              </a:buClr>
            </a:pPr>
            <a:r>
              <a:rPr lang="en-GB" sz="2000" dirty="0"/>
              <a:t>Scenario </a:t>
            </a:r>
            <a:r>
              <a:rPr lang="en-US" sz="2000" dirty="0"/>
              <a:t>planning </a:t>
            </a:r>
            <a:r>
              <a:rPr lang="en-GB" sz="2000" dirty="0"/>
              <a:t>to establish the likely </a:t>
            </a:r>
            <a:r>
              <a:rPr lang="en-US" sz="2000" dirty="0"/>
              <a:t>impact of crises</a:t>
            </a:r>
          </a:p>
          <a:p>
            <a:pPr lvl="1">
              <a:buClr>
                <a:schemeClr val="accent1"/>
              </a:buClr>
            </a:pPr>
            <a:r>
              <a:rPr lang="en-US" sz="2000" dirty="0"/>
              <a:t>Following crises, agree with the NFP on the crisis response strategy</a:t>
            </a:r>
          </a:p>
          <a:p>
            <a:pPr lvl="1">
              <a:buClr>
                <a:schemeClr val="accent1"/>
              </a:buClr>
            </a:pPr>
            <a:r>
              <a:rPr lang="en-US" sz="2000" dirty="0"/>
              <a:t>Be aware of </a:t>
            </a:r>
            <a:r>
              <a:rPr lang="en-US" sz="2000" dirty="0" err="1"/>
              <a:t>NeWOM</a:t>
            </a:r>
            <a:r>
              <a:rPr lang="en-US" sz="2000" dirty="0"/>
              <a:t> and terminate the alliance to minimize negative effects</a:t>
            </a:r>
          </a:p>
        </p:txBody>
      </p:sp>
    </p:spTree>
    <p:extLst>
      <p:ext uri="{BB962C8B-B14F-4D97-AF65-F5344CB8AC3E}">
        <p14:creationId xmlns:p14="http://schemas.microsoft.com/office/powerpoint/2010/main" val="2619182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574219" y="2296933"/>
            <a:ext cx="7772400" cy="14668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800" dirty="0">
                <a:solidFill>
                  <a:schemeClr val="accent2">
                    <a:lumMod val="75000"/>
                  </a:schemeClr>
                </a:solidFill>
                <a:ea typeface="ＭＳ Ｐゴシック" pitchFamily="34" charset="-128"/>
              </a:rPr>
              <a:t>Thank you! ANY questions?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16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6261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7085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increasing focus on </a:t>
            </a:r>
            <a:r>
              <a:rPr lang="en-US" altLang="en-US" sz="3600" dirty="0">
                <a:solidFill>
                  <a:schemeClr val="tx1"/>
                </a:solidFill>
                <a:ea typeface="ＭＳ Ｐゴシック" pitchFamily="34" charset="-128"/>
              </a:rPr>
              <a:t>cause marketing </a:t>
            </a:r>
            <a:r>
              <a:rPr lang="en-US" altLang="en-US" sz="3600" dirty="0">
                <a:ea typeface="ＭＳ Ｐゴシック" pitchFamily="34" charset="-128"/>
              </a:rPr>
              <a:t>(CM)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2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936" y="1466850"/>
            <a:ext cx="8177874" cy="5018617"/>
          </a:xfrm>
        </p:spPr>
        <p:txBody>
          <a:bodyPr>
            <a:normAutofit/>
          </a:bodyPr>
          <a:lstStyle/>
          <a:p>
            <a:r>
              <a:rPr lang="en-GB" sz="2400" dirty="0"/>
              <a:t>Cause-marketing is predicted to reach $2.23bn in 2019, which equals to an increase of 4.6% from 2018 </a:t>
            </a:r>
            <a:r>
              <a:rPr lang="en-GB" sz="1600" dirty="0"/>
              <a:t>(Engage for Good, 2019)</a:t>
            </a:r>
          </a:p>
          <a:p>
            <a:endParaRPr lang="en-GB" sz="2800" dirty="0"/>
          </a:p>
          <a:p>
            <a:r>
              <a:rPr lang="en-GB" sz="2400" dirty="0"/>
              <a:t>Growing attention of brands at building an image (externally) and a culture (internally) of Brand Purpose </a:t>
            </a:r>
            <a:r>
              <a:rPr lang="en-GB" sz="1600" dirty="0"/>
              <a:t>(PwC, 2018; Cone – A Porter </a:t>
            </a:r>
            <a:r>
              <a:rPr lang="en-GB" sz="1600" dirty="0" err="1"/>
              <a:t>Novelli</a:t>
            </a:r>
            <a:r>
              <a:rPr lang="en-GB" sz="1600" dirty="0"/>
              <a:t> Agency, 2018)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r>
              <a:rPr lang="en-GB" sz="2400" dirty="0"/>
              <a:t>Based on the The Edelman Trust Barometer, 80% of people are nowadays looking for companies that make a profit alongside doing good for the society </a:t>
            </a:r>
            <a:r>
              <a:rPr lang="en-GB" sz="1600" dirty="0"/>
              <a:t>(PRWeek, 2019)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218685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7085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Cause-brand alliances for CM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3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0853" y="1257978"/>
            <a:ext cx="8269313" cy="5018617"/>
          </a:xfrm>
        </p:spPr>
        <p:txBody>
          <a:bodyPr>
            <a:normAutofit/>
          </a:bodyPr>
          <a:lstStyle/>
          <a:p>
            <a:r>
              <a:rPr lang="en-US" sz="2400" dirty="0"/>
              <a:t>Cause-brand alliance (CBA); </a:t>
            </a:r>
          </a:p>
          <a:p>
            <a:pPr lvl="1"/>
            <a:r>
              <a:rPr lang="en-GB" sz="2000" dirty="0"/>
              <a:t>a brand management strategy, which entails cooperative ventures between a for-profit (FP) brand and a not-for-profit (NFP) partner in support of a social cause </a:t>
            </a:r>
            <a:r>
              <a:rPr lang="en-GB" sz="1600" dirty="0"/>
              <a:t>(Myers et al., 2013) </a:t>
            </a:r>
            <a:endParaRPr lang="en-GB" sz="2000" dirty="0"/>
          </a:p>
          <a:p>
            <a:pPr lvl="1"/>
            <a:endParaRPr lang="en-GB" sz="1600" dirty="0"/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CFED9-0DA7-AB4D-9D79-A0671DBDE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61" y="2816969"/>
            <a:ext cx="3002059" cy="3002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DDCBE-9FEF-664C-91B7-D83A7A97A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128" y="4317998"/>
            <a:ext cx="4012622" cy="2452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B7CEDF-2FF3-6E4D-B518-CB700593AF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209" y="2407752"/>
            <a:ext cx="29591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14415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7085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Crises are ubiquitous 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4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3F0ADD66-C074-1F4B-9EE4-E27BC77321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13355" r="29740" b="11921"/>
          <a:stretch/>
        </p:blipFill>
        <p:spPr>
          <a:xfrm>
            <a:off x="7372" y="1226128"/>
            <a:ext cx="4776536" cy="35943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665BF-CCBF-8D4E-8021-8591A618E6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24011" r="39491" b="12712"/>
          <a:stretch/>
        </p:blipFill>
        <p:spPr>
          <a:xfrm>
            <a:off x="4005258" y="1226128"/>
            <a:ext cx="5138742" cy="3996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9B2155-44BC-7840-A076-9CAC8CAFB9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15122" r="45085" b="26874"/>
          <a:stretch/>
        </p:blipFill>
        <p:spPr>
          <a:xfrm>
            <a:off x="5548393" y="3297507"/>
            <a:ext cx="3588235" cy="3560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2425C-8E09-D64A-8535-45895CE89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597" y="2961031"/>
            <a:ext cx="3701616" cy="38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36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70852" y="0"/>
            <a:ext cx="8307387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and NWOM spreads online, at a much faster pace than ever before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5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244B3-E80E-E244-9E16-91D93CD73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3" y="3487805"/>
            <a:ext cx="3886200" cy="868680"/>
          </a:xfrm>
        </p:spPr>
        <p:txBody>
          <a:bodyPr/>
          <a:lstStyle/>
          <a:p>
            <a:pPr marL="274320" lvl="1" indent="0">
              <a:buNone/>
            </a:pPr>
            <a:r>
              <a:rPr lang="en-US" dirty="0"/>
              <a:t>#</a:t>
            </a:r>
            <a:r>
              <a:rPr lang="en-US" dirty="0" err="1"/>
              <a:t>oxfamscandal</a:t>
            </a:r>
            <a:r>
              <a:rPr lang="en-US" dirty="0"/>
              <a:t> 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17676D6-4215-714D-BDC6-65819F92D9C3}"/>
              </a:ext>
            </a:extLst>
          </p:cNvPr>
          <p:cNvSpPr/>
          <p:nvPr/>
        </p:nvSpPr>
        <p:spPr>
          <a:xfrm>
            <a:off x="444793" y="5959425"/>
            <a:ext cx="1430593" cy="56043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 err="1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76E09-62DA-854C-9175-5C22D7B725D2}"/>
              </a:ext>
            </a:extLst>
          </p:cNvPr>
          <p:cNvSpPr txBox="1"/>
          <p:nvPr/>
        </p:nvSpPr>
        <p:spPr>
          <a:xfrm>
            <a:off x="1978931" y="5806913"/>
            <a:ext cx="6264322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Rockwell" panose="02060603020205020403" pitchFamily="18" charset="77"/>
                <a:ea typeface="Baskerville" panose="02020502070401020303" pitchFamily="18" charset="0"/>
              </a:rPr>
              <a:t>BUT, what’s the impact of crisis-generated </a:t>
            </a:r>
            <a:r>
              <a:rPr lang="en-US" i="1" dirty="0" err="1">
                <a:latin typeface="Rockwell" panose="02060603020205020403" pitchFamily="18" charset="77"/>
                <a:ea typeface="Baskerville" panose="02020502070401020303" pitchFamily="18" charset="0"/>
              </a:rPr>
              <a:t>NeWOM</a:t>
            </a:r>
            <a:r>
              <a:rPr lang="en-US" i="1" dirty="0">
                <a:latin typeface="Rockwell" panose="02060603020205020403" pitchFamily="18" charset="77"/>
                <a:ea typeface="Baskerville" panose="02020502070401020303" pitchFamily="18" charset="0"/>
              </a:rPr>
              <a:t> on consumer perceptions of CBA?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2C2F7-76C3-8B40-BAF7-09BF47B3E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574" y="1800403"/>
            <a:ext cx="4759832" cy="2498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813BB5-D172-D949-A3C4-BD228DA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" y="1780488"/>
            <a:ext cx="2365402" cy="17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224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8CD75999-52C1-421A-8E89-13C550ADF17A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6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5163" y="0"/>
            <a:ext cx="7772400" cy="146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600" dirty="0">
                <a:ea typeface="ＭＳ Ｐゴシック" pitchFamily="34" charset="-128"/>
              </a:rPr>
              <a:t>Prior research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888" y="1466850"/>
            <a:ext cx="8205850" cy="5048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There is evidence on the benefits of CBA: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Reinforces the image of the FP and NFP in the alliance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Creates a point of differentiation for the allied parties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Persuades consumers to buy products/services of the FP ally, and to donate to the NFP ally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Creates positive perceptions around the allied parties </a:t>
            </a:r>
          </a:p>
          <a:p>
            <a:pPr lvl="1"/>
            <a:endParaRPr lang="en-US" sz="2200" dirty="0"/>
          </a:p>
          <a:p>
            <a:pPr marL="274320" lvl="1" indent="0">
              <a:buNone/>
            </a:pPr>
            <a:r>
              <a:rPr lang="en-US" dirty="0"/>
              <a:t>(</a:t>
            </a:r>
            <a:r>
              <a:rPr lang="en-GB" dirty="0"/>
              <a:t>Adkins, 2011; </a:t>
            </a:r>
            <a:r>
              <a:rPr lang="en-GB" dirty="0" err="1"/>
              <a:t>Varadarajan</a:t>
            </a:r>
            <a:r>
              <a:rPr lang="en-GB" dirty="0"/>
              <a:t> and Menon, 1988; </a:t>
            </a:r>
            <a:r>
              <a:rPr lang="en-GB" dirty="0" err="1"/>
              <a:t>Vanhamme</a:t>
            </a:r>
            <a:r>
              <a:rPr lang="en-GB" dirty="0"/>
              <a:t> et al., 2012, Singh 2016; Singh, Crisafulli &amp; Quamina, 2019</a:t>
            </a:r>
            <a:r>
              <a:rPr lang="en-US" dirty="0"/>
              <a:t>)</a:t>
            </a:r>
            <a:endParaRPr lang="en-GB" dirty="0">
              <a:solidFill>
                <a:srgbClr val="FF0000"/>
              </a:solidFill>
            </a:endParaRPr>
          </a:p>
          <a:p>
            <a:endParaRPr lang="en-GB" sz="2800" dirty="0"/>
          </a:p>
          <a:p>
            <a:endParaRPr lang="en-US" sz="2400" dirty="0"/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Prior research (2)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7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983" y="1176619"/>
            <a:ext cx="8351260" cy="5840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Evidence on the effect of </a:t>
            </a:r>
            <a:r>
              <a:rPr lang="en-US" sz="2400" b="1" i="1" dirty="0"/>
              <a:t>crises</a:t>
            </a:r>
            <a:r>
              <a:rPr lang="en-US" sz="2400" dirty="0"/>
              <a:t> in an alliance is sparse; </a:t>
            </a:r>
          </a:p>
          <a:p>
            <a:pPr lvl="1"/>
            <a:r>
              <a:rPr lang="en-US" sz="2000" dirty="0"/>
              <a:t>In celebrity endorsements, negative information concerning the celebrity presents a liability for the allied brand </a:t>
            </a:r>
            <a:r>
              <a:rPr lang="en-US" sz="1600" dirty="0"/>
              <a:t>(</a:t>
            </a:r>
            <a:r>
              <a:rPr lang="en-US" sz="1600" dirty="0" err="1"/>
              <a:t>Carillat</a:t>
            </a:r>
            <a:r>
              <a:rPr lang="en-US" sz="1600" dirty="0"/>
              <a:t>, </a:t>
            </a:r>
            <a:r>
              <a:rPr lang="en-US" sz="1600" dirty="0" err="1"/>
              <a:t>D’Astous</a:t>
            </a:r>
            <a:r>
              <a:rPr lang="en-US" sz="1600" dirty="0"/>
              <a:t>, &amp; </a:t>
            </a:r>
            <a:r>
              <a:rPr lang="en-US" sz="1600" dirty="0" err="1"/>
              <a:t>Lazure</a:t>
            </a:r>
            <a:r>
              <a:rPr lang="en-US" sz="1600" dirty="0"/>
              <a:t>, 2013; Till &amp; </a:t>
            </a:r>
            <a:r>
              <a:rPr lang="en-US" sz="1600" dirty="0" err="1"/>
              <a:t>Shimp</a:t>
            </a:r>
            <a:r>
              <a:rPr lang="en-US" sz="1600" dirty="0"/>
              <a:t>, 1998)</a:t>
            </a:r>
            <a:endParaRPr lang="en-US" sz="2000" dirty="0"/>
          </a:p>
          <a:p>
            <a:pPr lvl="1"/>
            <a:r>
              <a:rPr lang="en-US" sz="2000" dirty="0"/>
              <a:t>Negative information affect attitudes toward the partner brands, even the non-culpable ally if aware of the wrongdoing </a:t>
            </a:r>
            <a:r>
              <a:rPr lang="en-US" sz="1600" dirty="0"/>
              <a:t>(</a:t>
            </a:r>
            <a:r>
              <a:rPr lang="en-US" sz="1600" dirty="0" err="1"/>
              <a:t>Votolato</a:t>
            </a:r>
            <a:r>
              <a:rPr lang="en-US" sz="1600" dirty="0"/>
              <a:t> &amp; </a:t>
            </a:r>
            <a:r>
              <a:rPr lang="en-US" sz="1600" dirty="0" err="1"/>
              <a:t>Unnava</a:t>
            </a:r>
            <a:r>
              <a:rPr lang="en-US" sz="1600" dirty="0"/>
              <a:t>, 2006) </a:t>
            </a:r>
            <a:r>
              <a:rPr lang="en-US" sz="2000" dirty="0"/>
              <a:t>and indirectly, via the alliance </a:t>
            </a:r>
            <a:r>
              <a:rPr lang="en-US" sz="1600" dirty="0"/>
              <a:t>(Singh, Crisafulli &amp; Quamina, 2019)</a:t>
            </a:r>
          </a:p>
          <a:p>
            <a:pPr marL="274320" lvl="1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Evidence on the effect of </a:t>
            </a:r>
            <a:r>
              <a:rPr lang="en-US" sz="2400" b="1" i="1" dirty="0"/>
              <a:t>crisis responses</a:t>
            </a:r>
            <a:r>
              <a:rPr lang="en-US" sz="2400" dirty="0"/>
              <a:t>; </a:t>
            </a:r>
          </a:p>
          <a:p>
            <a:pPr lvl="1"/>
            <a:r>
              <a:rPr lang="en-US" sz="2000" dirty="0"/>
              <a:t>Crisis responses influence attitudes toward the culpable brand </a:t>
            </a:r>
            <a:r>
              <a:rPr lang="en-GB" sz="1600" dirty="0"/>
              <a:t>(</a:t>
            </a:r>
            <a:r>
              <a:rPr lang="en-GB" sz="1600" dirty="0" err="1"/>
              <a:t>Claeys</a:t>
            </a:r>
            <a:r>
              <a:rPr lang="en-GB" sz="1600" dirty="0"/>
              <a:t> &amp; </a:t>
            </a:r>
            <a:r>
              <a:rPr lang="en-GB" sz="1600" dirty="0" err="1"/>
              <a:t>Cauberghe</a:t>
            </a:r>
            <a:r>
              <a:rPr lang="en-GB" sz="1600" dirty="0"/>
              <a:t>, 2014; </a:t>
            </a:r>
            <a:r>
              <a:rPr lang="en-GB" sz="1600" dirty="0" err="1"/>
              <a:t>Dawar</a:t>
            </a:r>
            <a:r>
              <a:rPr lang="en-GB" sz="1600" dirty="0"/>
              <a:t> &amp; </a:t>
            </a:r>
            <a:r>
              <a:rPr lang="en-GB" sz="1600" dirty="0" err="1"/>
              <a:t>Pillutla</a:t>
            </a:r>
            <a:r>
              <a:rPr lang="en-GB" sz="1600" dirty="0"/>
              <a:t>, 2000)</a:t>
            </a:r>
            <a:r>
              <a:rPr lang="en-GB" sz="2000" dirty="0"/>
              <a:t>, brand reputation </a:t>
            </a:r>
            <a:r>
              <a:rPr lang="en-GB" sz="1600" dirty="0"/>
              <a:t>(Dean, 2004)</a:t>
            </a:r>
            <a:r>
              <a:rPr lang="en-GB" sz="2000" dirty="0"/>
              <a:t>, and equity </a:t>
            </a:r>
            <a:r>
              <a:rPr lang="en-GB" sz="1600" dirty="0"/>
              <a:t>(</a:t>
            </a:r>
            <a:r>
              <a:rPr lang="en-GB" sz="1600" dirty="0" err="1"/>
              <a:t>Crijns</a:t>
            </a:r>
            <a:r>
              <a:rPr lang="en-GB" sz="1600" dirty="0"/>
              <a:t>, </a:t>
            </a:r>
            <a:r>
              <a:rPr lang="en-GB" sz="1600" dirty="0" err="1"/>
              <a:t>Cauberghe</a:t>
            </a:r>
            <a:r>
              <a:rPr lang="en-GB" sz="1600" dirty="0"/>
              <a:t>, </a:t>
            </a:r>
            <a:r>
              <a:rPr lang="en-GB" sz="1600" dirty="0" err="1"/>
              <a:t>Hudders</a:t>
            </a:r>
            <a:r>
              <a:rPr lang="en-GB" sz="1600" dirty="0"/>
              <a:t>, &amp; </a:t>
            </a:r>
            <a:r>
              <a:rPr lang="en-GB" sz="1600" dirty="0" err="1"/>
              <a:t>Claeys</a:t>
            </a:r>
            <a:r>
              <a:rPr lang="en-GB" sz="1600" dirty="0"/>
              <a:t>, 2017), </a:t>
            </a:r>
            <a:r>
              <a:rPr lang="en-GB" sz="2000" dirty="0"/>
              <a:t>and interact with different crisis types </a:t>
            </a:r>
            <a:r>
              <a:rPr lang="en-GB" sz="1600" dirty="0"/>
              <a:t>(Singh, Crisafulli, &amp; Quamina, 2019)</a:t>
            </a:r>
            <a:r>
              <a:rPr lang="en-GB" sz="2000" dirty="0"/>
              <a:t> </a:t>
            </a:r>
          </a:p>
          <a:p>
            <a:pPr lvl="1"/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274320" lvl="1" indent="0">
              <a:buNone/>
            </a:pPr>
            <a:endParaRPr lang="en-GB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00BF835-DC37-B04C-A92B-6BA1EA55648C}"/>
              </a:ext>
            </a:extLst>
          </p:cNvPr>
          <p:cNvSpPr/>
          <p:nvPr/>
        </p:nvSpPr>
        <p:spPr>
          <a:xfrm>
            <a:off x="483982" y="5959425"/>
            <a:ext cx="1201128" cy="56043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 err="1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41730-7BF8-5441-8DFC-E903D2049458}"/>
              </a:ext>
            </a:extLst>
          </p:cNvPr>
          <p:cNvSpPr txBox="1"/>
          <p:nvPr/>
        </p:nvSpPr>
        <p:spPr>
          <a:xfrm>
            <a:off x="1727098" y="5806913"/>
            <a:ext cx="6555343" cy="7078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Rockwell" panose="02060603020205020403" pitchFamily="18" charset="77"/>
                <a:ea typeface="Baskerville" panose="02020502070401020303" pitchFamily="18" charset="0"/>
              </a:rPr>
              <a:t>But, do crisis responses interact with </a:t>
            </a:r>
            <a:br>
              <a:rPr lang="en-US" sz="2000" i="1" dirty="0">
                <a:latin typeface="Rockwell" panose="02060603020205020403" pitchFamily="18" charset="77"/>
                <a:ea typeface="Baskerville" panose="02020502070401020303" pitchFamily="18" charset="0"/>
              </a:rPr>
            </a:br>
            <a:r>
              <a:rPr lang="en-US" sz="2000" i="1" dirty="0">
                <a:latin typeface="Rockwell" panose="02060603020205020403" pitchFamily="18" charset="77"/>
                <a:ea typeface="Baskerville" panose="02020502070401020303" pitchFamily="18" charset="0"/>
              </a:rPr>
              <a:t>negative </a:t>
            </a:r>
            <a:r>
              <a:rPr lang="en-US" sz="2000" i="1" dirty="0" err="1">
                <a:latin typeface="Rockwell" panose="02060603020205020403" pitchFamily="18" charset="77"/>
                <a:ea typeface="Baskerville" panose="02020502070401020303" pitchFamily="18" charset="0"/>
              </a:rPr>
              <a:t>eWOM</a:t>
            </a:r>
            <a:r>
              <a:rPr lang="en-US" sz="2000" i="1" dirty="0">
                <a:latin typeface="Rockwell" panose="02060603020205020403" pitchFamily="18" charset="77"/>
                <a:ea typeface="Baskerville" panose="02020502070401020303" pitchFamily="18" charset="0"/>
              </a:rPr>
              <a:t> in influencing perceptions of CBA?</a:t>
            </a:r>
          </a:p>
        </p:txBody>
      </p:sp>
    </p:spTree>
    <p:extLst>
      <p:ext uri="{BB962C8B-B14F-4D97-AF65-F5344CB8AC3E}">
        <p14:creationId xmlns:p14="http://schemas.microsoft.com/office/powerpoint/2010/main" val="11718854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theoretical underpinnings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8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793" y="1319349"/>
            <a:ext cx="8304035" cy="5697999"/>
          </a:xfrm>
        </p:spPr>
        <p:txBody>
          <a:bodyPr>
            <a:normAutofit/>
          </a:bodyPr>
          <a:lstStyle/>
          <a:p>
            <a:pPr marL="285744" indent="-285744">
              <a:lnSpc>
                <a:spcPct val="100000"/>
              </a:lnSpc>
              <a:spcAft>
                <a:spcPts val="1200"/>
              </a:spcAft>
              <a:buClr>
                <a:schemeClr val="accent4"/>
              </a:buClr>
            </a:pPr>
            <a:r>
              <a:rPr lang="en-US" sz="2400" b="1" dirty="0"/>
              <a:t>Negativity bias research </a:t>
            </a:r>
            <a:r>
              <a:rPr lang="en-US" sz="2400" dirty="0"/>
              <a:t>shows that </a:t>
            </a:r>
            <a:r>
              <a:rPr lang="en-GB" sz="2400" dirty="0"/>
              <a:t>individuals pay attention to negative information, which weights heavily on cognition </a:t>
            </a:r>
            <a:r>
              <a:rPr lang="en-GB" sz="1800" dirty="0"/>
              <a:t>(Ito, Larsen, Smith, &amp; Cacioppo 1998)</a:t>
            </a:r>
            <a:endParaRPr lang="en-US" sz="2400" dirty="0"/>
          </a:p>
          <a:p>
            <a:pPr marL="285744" indent="-285744">
              <a:lnSpc>
                <a:spcPct val="100000"/>
              </a:lnSpc>
              <a:spcAft>
                <a:spcPts val="1200"/>
              </a:spcAft>
              <a:buClr>
                <a:schemeClr val="accent4"/>
              </a:buClr>
            </a:pPr>
            <a:r>
              <a:rPr lang="en-US" sz="2400" dirty="0"/>
              <a:t>Negative accounts are rarer than positive ones, hence draw greater attention from consumers </a:t>
            </a:r>
            <a:r>
              <a:rPr lang="en-US" sz="1800" dirty="0"/>
              <a:t>(</a:t>
            </a:r>
            <a:r>
              <a:rPr lang="en-GB" sz="1800" dirty="0" err="1"/>
              <a:t>Rozin</a:t>
            </a:r>
            <a:r>
              <a:rPr lang="en-GB" sz="1800" dirty="0"/>
              <a:t> &amp; </a:t>
            </a:r>
            <a:r>
              <a:rPr lang="en-GB" sz="1800" dirty="0" err="1"/>
              <a:t>Royzman</a:t>
            </a:r>
            <a:r>
              <a:rPr lang="en-GB" sz="1800" dirty="0"/>
              <a:t>, 2001; Chen &amp; Lurie, 2013</a:t>
            </a:r>
            <a:r>
              <a:rPr lang="en-US" sz="1800" dirty="0"/>
              <a:t>)</a:t>
            </a:r>
            <a:endParaRPr lang="en-US" sz="2400" dirty="0"/>
          </a:p>
          <a:p>
            <a:pPr marL="285744" indent="-285744">
              <a:lnSpc>
                <a:spcPct val="100000"/>
              </a:lnSpc>
              <a:spcAft>
                <a:spcPts val="1200"/>
              </a:spcAft>
              <a:buClr>
                <a:schemeClr val="accent4"/>
              </a:buClr>
            </a:pPr>
            <a:r>
              <a:rPr lang="en-GB" sz="2400" dirty="0"/>
              <a:t>Some of the effects of negative information can be influenced by factors used as decision heuristics </a:t>
            </a:r>
            <a:r>
              <a:rPr lang="en-GB" sz="1800" dirty="0"/>
              <a:t>(</a:t>
            </a:r>
            <a:r>
              <a:rPr lang="en-GB" sz="1800" dirty="0" err="1"/>
              <a:t>Basuroy</a:t>
            </a:r>
            <a:r>
              <a:rPr lang="en-GB" sz="1800" dirty="0"/>
              <a:t> et al., 2006)</a:t>
            </a:r>
          </a:p>
          <a:p>
            <a:pPr marL="0" indent="0">
              <a:buClr>
                <a:schemeClr val="accent4"/>
              </a:buClr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274320" lvl="1" indent="0">
              <a:buNone/>
            </a:pPr>
            <a:endParaRPr lang="en-GB" sz="20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8A6FD58-6FE1-CD43-9AAC-7898A553DF6C}"/>
              </a:ext>
            </a:extLst>
          </p:cNvPr>
          <p:cNvSpPr/>
          <p:nvPr/>
        </p:nvSpPr>
        <p:spPr>
          <a:xfrm>
            <a:off x="444793" y="5959425"/>
            <a:ext cx="1381817" cy="560439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0" dirty="0" err="1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88632C-F816-A548-B7F7-D27DDE6DCDE1}"/>
              </a:ext>
            </a:extLst>
          </p:cNvPr>
          <p:cNvSpPr txBox="1"/>
          <p:nvPr/>
        </p:nvSpPr>
        <p:spPr>
          <a:xfrm>
            <a:off x="1907759" y="5806913"/>
            <a:ext cx="6264322" cy="8309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Rockwell" panose="02060603020205020403" pitchFamily="18" charset="77"/>
                <a:ea typeface="Baskerville" panose="02020502070401020303" pitchFamily="18" charset="0"/>
              </a:rPr>
              <a:t>We predict an interaction between crisis response and </a:t>
            </a:r>
            <a:r>
              <a:rPr lang="en-US" sz="2400" i="1" dirty="0" err="1">
                <a:latin typeface="Rockwell" panose="02060603020205020403" pitchFamily="18" charset="77"/>
                <a:ea typeface="Baskerville" panose="02020502070401020303" pitchFamily="18" charset="0"/>
              </a:rPr>
              <a:t>NeWOM</a:t>
            </a:r>
            <a:endParaRPr lang="en-US" sz="2400" i="1" dirty="0">
              <a:latin typeface="Rockwell" panose="02060603020205020403" pitchFamily="18" charset="77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3839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665162" y="0"/>
            <a:ext cx="8102319" cy="14668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itchFamily="34" charset="-128"/>
              </a:rPr>
              <a:t>Conceptual model</a:t>
            </a:r>
          </a:p>
        </p:txBody>
      </p:sp>
      <p:sp>
        <p:nvSpPr>
          <p:cNvPr id="22530" name="Slide Number Placeholder 1"/>
          <p:cNvSpPr>
            <a:spLocks noGrp="1"/>
          </p:cNvSpPr>
          <p:nvPr>
            <p:ph type="sldNum" sz="quarter" idx="12"/>
          </p:nvPr>
        </p:nvSpPr>
        <p:spPr bwMode="auto"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171229D-C366-42BB-B657-D7598EEBD207}" type="slidenum">
              <a:rPr lang="en-GB" altLang="en-US" sz="1400">
                <a:solidFill>
                  <a:srgbClr val="FFFFFF"/>
                </a:solidFill>
                <a:latin typeface="Franklin Gothic Book" pitchFamily="34" charset="0"/>
              </a:rPr>
              <a:pPr eaLnBrk="1" hangingPunct="1"/>
              <a:t>9</a:t>
            </a:fld>
            <a:endParaRPr lang="en-GB" altLang="en-US" sz="140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DCD5D0-1B28-6C42-ACDF-9F35436274B8}"/>
              </a:ext>
            </a:extLst>
          </p:cNvPr>
          <p:cNvSpPr/>
          <p:nvPr/>
        </p:nvSpPr>
        <p:spPr bwMode="auto">
          <a:xfrm>
            <a:off x="332712" y="2424357"/>
            <a:ext cx="2407376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Study 1-2: </a:t>
            </a: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Post-Crisis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NeWOM</a:t>
            </a: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 (low vs high)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06D3F1-D02F-6B48-AA8F-F907692537D7}"/>
              </a:ext>
            </a:extLst>
          </p:cNvPr>
          <p:cNvSpPr/>
          <p:nvPr/>
        </p:nvSpPr>
        <p:spPr bwMode="auto">
          <a:xfrm>
            <a:off x="332712" y="3387312"/>
            <a:ext cx="2407376" cy="118256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Study 1: </a:t>
            </a: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NFP response (deny vs acknowledge)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Study 2: </a:t>
            </a: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FP response (maintain vs revoke partnership)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DC6FA16-26C4-7B4D-BD7C-8E739B4268C7}"/>
              </a:ext>
            </a:extLst>
          </p:cNvPr>
          <p:cNvSpPr/>
          <p:nvPr/>
        </p:nvSpPr>
        <p:spPr bwMode="auto">
          <a:xfrm>
            <a:off x="673921" y="2787765"/>
            <a:ext cx="1714500" cy="949325"/>
          </a:xfrm>
          <a:prstGeom prst="ellipse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cs typeface="Times New Roman"/>
              </a:rPr>
              <a:t>x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AA1EE73-7E77-0341-8D66-E2A7EAD3C684}"/>
              </a:ext>
            </a:extLst>
          </p:cNvPr>
          <p:cNvSpPr/>
          <p:nvPr/>
        </p:nvSpPr>
        <p:spPr bwMode="auto">
          <a:xfrm>
            <a:off x="3714707" y="1990558"/>
            <a:ext cx="1948701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Attitude toward the NFP (i.e. cause)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702AEE4-8B4B-CD48-83B0-F562B9852CC7}"/>
              </a:ext>
            </a:extLst>
          </p:cNvPr>
          <p:cNvSpPr/>
          <p:nvPr/>
        </p:nvSpPr>
        <p:spPr bwMode="auto">
          <a:xfrm>
            <a:off x="3722831" y="2921484"/>
            <a:ext cx="1948701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Attitude toward the CBA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22874A-3815-4A40-8D8F-32130B7C21EB}"/>
              </a:ext>
            </a:extLst>
          </p:cNvPr>
          <p:cNvSpPr/>
          <p:nvPr/>
        </p:nvSpPr>
        <p:spPr bwMode="auto">
          <a:xfrm>
            <a:off x="3714707" y="3852410"/>
            <a:ext cx="1948701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Attitude toward the FP (i.e. brand)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18970EA-8141-BD49-BB97-F1C38A3076DB}"/>
              </a:ext>
            </a:extLst>
          </p:cNvPr>
          <p:cNvSpPr/>
          <p:nvPr/>
        </p:nvSpPr>
        <p:spPr bwMode="auto">
          <a:xfrm>
            <a:off x="6480235" y="3521095"/>
            <a:ext cx="1948701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Purchase intentions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BDB191-29BA-4446-8E69-597AF27E8B76}"/>
              </a:ext>
            </a:extLst>
          </p:cNvPr>
          <p:cNvSpPr/>
          <p:nvPr/>
        </p:nvSpPr>
        <p:spPr bwMode="auto">
          <a:xfrm>
            <a:off x="6480234" y="2574228"/>
            <a:ext cx="1948701" cy="73501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  <a:latin typeface="Rockwell" panose="02060603020205020403" pitchFamily="18" charset="77"/>
                <a:ea typeface="Times New Roman" charset="0"/>
                <a:cs typeface="Times New Roman" charset="0"/>
              </a:rPr>
              <a:t>Donation intentions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9C4FA28D-441E-1A4B-B912-4B818524B66E}"/>
              </a:ext>
            </a:extLst>
          </p:cNvPr>
          <p:cNvSpPr/>
          <p:nvPr/>
        </p:nvSpPr>
        <p:spPr>
          <a:xfrm>
            <a:off x="3456045" y="1553602"/>
            <a:ext cx="2527176" cy="334815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EEC21C7-D539-6746-87D9-47C27800B8A4}"/>
              </a:ext>
            </a:extLst>
          </p:cNvPr>
          <p:cNvSpPr txBox="1"/>
          <p:nvPr/>
        </p:nvSpPr>
        <p:spPr>
          <a:xfrm>
            <a:off x="3558653" y="1581417"/>
            <a:ext cx="2211433" cy="30777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b="1" i="1" kern="0" dirty="0">
                <a:solidFill>
                  <a:prstClr val="black"/>
                </a:solidFill>
                <a:latin typeface="Rockwell" panose="02060603020205020403" pitchFamily="18" charset="77"/>
                <a:ea typeface="Arial" charset="0"/>
                <a:cs typeface="Times New Roman" panose="02020603050405020304" pitchFamily="18" charset="0"/>
              </a:rPr>
              <a:t>Consumer Perceptions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3A64F56E-9483-C848-BCC1-536C32D37526}"/>
              </a:ext>
            </a:extLst>
          </p:cNvPr>
          <p:cNvSpPr/>
          <p:nvPr/>
        </p:nvSpPr>
        <p:spPr>
          <a:xfrm>
            <a:off x="6349537" y="1553602"/>
            <a:ext cx="2316058" cy="3348155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25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06890C2-22AE-8A4C-BF4A-70DB789AD867}"/>
              </a:ext>
            </a:extLst>
          </p:cNvPr>
          <p:cNvSpPr txBox="1"/>
          <p:nvPr/>
        </p:nvSpPr>
        <p:spPr>
          <a:xfrm>
            <a:off x="6452146" y="1581417"/>
            <a:ext cx="2026692" cy="307777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400" b="1" i="1" kern="0" dirty="0">
                <a:solidFill>
                  <a:prstClr val="black"/>
                </a:solidFill>
                <a:latin typeface="Rockwell" panose="02060603020205020403" pitchFamily="18" charset="77"/>
                <a:ea typeface="Arial" charset="0"/>
                <a:cs typeface="Times New Roman" panose="02020603050405020304" pitchFamily="18" charset="0"/>
              </a:rPr>
              <a:t>Consumer Responses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1275BB2-1E45-6D46-AE5E-3523F59437BC}"/>
              </a:ext>
            </a:extLst>
          </p:cNvPr>
          <p:cNvCxnSpPr>
            <a:cxnSpLocks/>
          </p:cNvCxnSpPr>
          <p:nvPr/>
        </p:nvCxnSpPr>
        <p:spPr>
          <a:xfrm>
            <a:off x="3309084" y="2358064"/>
            <a:ext cx="405623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87D42B9-A45B-3641-B761-8BD10E6100D7}"/>
              </a:ext>
            </a:extLst>
          </p:cNvPr>
          <p:cNvCxnSpPr>
            <a:cxnSpLocks/>
            <a:endCxn id="62" idx="1"/>
          </p:cNvCxnSpPr>
          <p:nvPr/>
        </p:nvCxnSpPr>
        <p:spPr>
          <a:xfrm>
            <a:off x="5683208" y="2338686"/>
            <a:ext cx="797026" cy="60304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277CBC1-FC02-5A4A-8B05-E82DF751BEE5}"/>
              </a:ext>
            </a:extLst>
          </p:cNvPr>
          <p:cNvCxnSpPr/>
          <p:nvPr/>
        </p:nvCxnSpPr>
        <p:spPr>
          <a:xfrm>
            <a:off x="3309084" y="2358064"/>
            <a:ext cx="0" cy="17567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59A4548-19D6-5442-B1FC-FDD6002838ED}"/>
              </a:ext>
            </a:extLst>
          </p:cNvPr>
          <p:cNvCxnSpPr>
            <a:cxnSpLocks/>
          </p:cNvCxnSpPr>
          <p:nvPr/>
        </p:nvCxnSpPr>
        <p:spPr>
          <a:xfrm>
            <a:off x="3309084" y="3311633"/>
            <a:ext cx="405623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F90FD1-3095-7241-8219-1C5982FA6F06}"/>
              </a:ext>
            </a:extLst>
          </p:cNvPr>
          <p:cNvCxnSpPr>
            <a:cxnSpLocks/>
          </p:cNvCxnSpPr>
          <p:nvPr/>
        </p:nvCxnSpPr>
        <p:spPr>
          <a:xfrm>
            <a:off x="3308971" y="4117622"/>
            <a:ext cx="405736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F1FF4DA-9E0D-E54B-BBDD-3EC9ACC41CCB}"/>
              </a:ext>
            </a:extLst>
          </p:cNvPr>
          <p:cNvCxnSpPr>
            <a:cxnSpLocks/>
          </p:cNvCxnSpPr>
          <p:nvPr/>
        </p:nvCxnSpPr>
        <p:spPr>
          <a:xfrm>
            <a:off x="2728658" y="2725570"/>
            <a:ext cx="58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212278E-FD32-FB4F-8631-DD9D754DC1CB}"/>
              </a:ext>
            </a:extLst>
          </p:cNvPr>
          <p:cNvCxnSpPr>
            <a:cxnSpLocks/>
          </p:cNvCxnSpPr>
          <p:nvPr/>
        </p:nvCxnSpPr>
        <p:spPr>
          <a:xfrm>
            <a:off x="2728658" y="3882567"/>
            <a:ext cx="580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436DC3E-7D3E-0044-8C28-C42E258B73FC}"/>
              </a:ext>
            </a:extLst>
          </p:cNvPr>
          <p:cNvCxnSpPr>
            <a:cxnSpLocks/>
            <a:stCxn id="59" idx="3"/>
            <a:endCxn id="62" idx="1"/>
          </p:cNvCxnSpPr>
          <p:nvPr/>
        </p:nvCxnSpPr>
        <p:spPr>
          <a:xfrm flipV="1">
            <a:off x="5671532" y="2941734"/>
            <a:ext cx="808702" cy="34725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8CB3C2F-75D6-DB4E-98DC-37FB4D8E6B69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>
          <a:xfrm>
            <a:off x="5671532" y="3288990"/>
            <a:ext cx="808703" cy="599611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490AD3B-9394-744E-8DB0-A539C27D102A}"/>
              </a:ext>
            </a:extLst>
          </p:cNvPr>
          <p:cNvCxnSpPr>
            <a:cxnSpLocks/>
            <a:stCxn id="60" idx="3"/>
            <a:endCxn id="61" idx="1"/>
          </p:cNvCxnSpPr>
          <p:nvPr/>
        </p:nvCxnSpPr>
        <p:spPr>
          <a:xfrm flipV="1">
            <a:off x="5663408" y="3888601"/>
            <a:ext cx="816827" cy="33131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B445953F-5F22-714B-9D7E-C35261B64478}"/>
              </a:ext>
            </a:extLst>
          </p:cNvPr>
          <p:cNvSpPr/>
          <p:nvPr/>
        </p:nvSpPr>
        <p:spPr>
          <a:xfrm>
            <a:off x="95004" y="5293082"/>
            <a:ext cx="8763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Rockwell" panose="02060603020205020403" pitchFamily="18" charset="77"/>
              </a:rPr>
              <a:t>Our contribution: </a:t>
            </a:r>
            <a:r>
              <a:rPr lang="en-US" dirty="0">
                <a:solidFill>
                  <a:prstClr val="black"/>
                </a:solidFill>
                <a:latin typeface="Rockwell" panose="02060603020205020403" pitchFamily="18" charset="77"/>
              </a:rPr>
              <a:t>Crisis-generated </a:t>
            </a:r>
            <a:r>
              <a:rPr lang="en-US" dirty="0" err="1">
                <a:solidFill>
                  <a:prstClr val="black"/>
                </a:solidFill>
                <a:latin typeface="Rockwell" panose="02060603020205020403" pitchFamily="18" charset="77"/>
              </a:rPr>
              <a:t>NeWOM</a:t>
            </a:r>
            <a:r>
              <a:rPr lang="en-US" dirty="0">
                <a:solidFill>
                  <a:prstClr val="black"/>
                </a:solidFill>
                <a:latin typeface="Rockwell" panose="02060603020205020403" pitchFamily="18" charset="77"/>
              </a:rPr>
              <a:t> affects consumer evaluations of crisis responses provided by the allied parties</a:t>
            </a:r>
          </a:p>
        </p:txBody>
      </p:sp>
    </p:spTree>
    <p:extLst>
      <p:ext uri="{BB962C8B-B14F-4D97-AF65-F5344CB8AC3E}">
        <p14:creationId xmlns:p14="http://schemas.microsoft.com/office/powerpoint/2010/main" val="1448478056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4446</TotalTime>
  <Words>1959</Words>
  <Application>Microsoft Office PowerPoint</Application>
  <PresentationFormat>On-screen Show (4:3)</PresentationFormat>
  <Paragraphs>243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ＭＳ Ｐゴシック</vt:lpstr>
      <vt:lpstr>Arial</vt:lpstr>
      <vt:lpstr>Baskerville</vt:lpstr>
      <vt:lpstr>Calibri</vt:lpstr>
      <vt:lpstr>Cordia New</vt:lpstr>
      <vt:lpstr>DengXian</vt:lpstr>
      <vt:lpstr>Franklin Gothic Book</vt:lpstr>
      <vt:lpstr>Franklin Gothic Demi Cond</vt:lpstr>
      <vt:lpstr>JasmineUPC</vt:lpstr>
      <vt:lpstr>Rockwell</vt:lpstr>
      <vt:lpstr>Rockwell Condensed</vt:lpstr>
      <vt:lpstr>Times New Roman</vt:lpstr>
      <vt:lpstr>Wingdings</vt:lpstr>
      <vt:lpstr>Wood Type</vt:lpstr>
      <vt:lpstr>Spreading the bad news online How negative online word of mouth and crisis response influence consumer attitudes towards cause-brand alliances </vt:lpstr>
      <vt:lpstr>increasing focus on cause marketing (CM)</vt:lpstr>
      <vt:lpstr>Cause-brand alliances for CM</vt:lpstr>
      <vt:lpstr>Crises are ubiquitous </vt:lpstr>
      <vt:lpstr>and NWOM spreads online, at a much faster pace than ever before</vt:lpstr>
      <vt:lpstr>PowerPoint Presentation</vt:lpstr>
      <vt:lpstr>Prior research (2)</vt:lpstr>
      <vt:lpstr>theoretical underpinnings</vt:lpstr>
      <vt:lpstr>Conceptual model</vt:lpstr>
      <vt:lpstr>Methodology</vt:lpstr>
      <vt:lpstr>PowerPoint Presentation</vt:lpstr>
      <vt:lpstr>Descriptives</vt:lpstr>
      <vt:lpstr>PowerPoint Presentation</vt:lpstr>
      <vt:lpstr>conclusions</vt:lpstr>
      <vt:lpstr>IMPLICATIONS</vt:lpstr>
      <vt:lpstr>Thank you! ANY questions?</vt:lpstr>
    </vt:vector>
  </TitlesOfParts>
  <Company>Kingston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here</dc:title>
  <dc:creator>KU47773</dc:creator>
  <cp:lastModifiedBy>Marc Fetscherin</cp:lastModifiedBy>
  <cp:revision>596</cp:revision>
  <cp:lastPrinted>2014-06-16T18:12:28Z</cp:lastPrinted>
  <dcterms:created xsi:type="dcterms:W3CDTF">2011-09-06T10:20:25Z</dcterms:created>
  <dcterms:modified xsi:type="dcterms:W3CDTF">2019-05-20T19:59:47Z</dcterms:modified>
</cp:coreProperties>
</file>